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sldIdLst>
    <p:sldId id="485" r:id="rId2"/>
    <p:sldId id="396" r:id="rId3"/>
    <p:sldId id="523" r:id="rId4"/>
    <p:sldId id="587" r:id="rId5"/>
    <p:sldId id="590" r:id="rId6"/>
    <p:sldId id="591" r:id="rId7"/>
    <p:sldId id="592" r:id="rId8"/>
    <p:sldId id="593" r:id="rId9"/>
    <p:sldId id="552" r:id="rId10"/>
    <p:sldId id="553" r:id="rId11"/>
    <p:sldId id="603" r:id="rId12"/>
    <p:sldId id="559" r:id="rId13"/>
    <p:sldId id="604" r:id="rId14"/>
    <p:sldId id="598" r:id="rId15"/>
    <p:sldId id="605" r:id="rId16"/>
    <p:sldId id="570" r:id="rId17"/>
    <p:sldId id="607" r:id="rId18"/>
    <p:sldId id="572" r:id="rId19"/>
    <p:sldId id="573" r:id="rId20"/>
    <p:sldId id="574" r:id="rId21"/>
    <p:sldId id="602" r:id="rId22"/>
    <p:sldId id="540" r:id="rId23"/>
    <p:sldId id="541" r:id="rId24"/>
    <p:sldId id="563" r:id="rId25"/>
    <p:sldId id="544" r:id="rId26"/>
    <p:sldId id="549" r:id="rId27"/>
    <p:sldId id="606" r:id="rId28"/>
    <p:sldId id="577" r:id="rId29"/>
  </p:sldIdLst>
  <p:sldSz cx="12192000" cy="6858000"/>
  <p:notesSz cx="6858000" cy="9144000"/>
  <p:embeddedFontLst>
    <p:embeddedFont>
      <p:font typeface="Consolas" panose="020B0609020204030204" pitchFamily="49" charset="0"/>
      <p:regular r:id="rId31"/>
      <p:bold r:id="rId32"/>
      <p:italic r:id="rId33"/>
      <p:boldItalic r:id="rId34"/>
    </p:embeddedFont>
    <p:embeddedFont>
      <p:font typeface="Ink Free" panose="03080402000500000000" pitchFamily="66" charset="0"/>
      <p:regular r:id="rId35"/>
    </p:embeddedFont>
    <p:embeddedFont>
      <p:font typeface="Verdana" panose="020B0604030504040204" pitchFamily="34" charset="0"/>
      <p:regular r:id="rId36"/>
      <p:bold r:id="rId37"/>
      <p:italic r:id="rId38"/>
      <p:boldItalic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402DCAB-7EC0-4111-9861-E7B0CB1DC221}">
          <p14:sldIdLst>
            <p14:sldId id="485"/>
            <p14:sldId id="396"/>
            <p14:sldId id="523"/>
            <p14:sldId id="587"/>
            <p14:sldId id="590"/>
            <p14:sldId id="591"/>
            <p14:sldId id="592"/>
            <p14:sldId id="593"/>
            <p14:sldId id="552"/>
            <p14:sldId id="553"/>
            <p14:sldId id="603"/>
            <p14:sldId id="559"/>
            <p14:sldId id="604"/>
            <p14:sldId id="598"/>
            <p14:sldId id="605"/>
            <p14:sldId id="570"/>
            <p14:sldId id="607"/>
            <p14:sldId id="572"/>
            <p14:sldId id="573"/>
            <p14:sldId id="574"/>
            <p14:sldId id="602"/>
            <p14:sldId id="540"/>
            <p14:sldId id="541"/>
            <p14:sldId id="563"/>
            <p14:sldId id="544"/>
            <p14:sldId id="549"/>
            <p14:sldId id="606"/>
            <p14:sldId id="57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43" autoAdjust="0"/>
    <p:restoredTop sz="65652" autoAdjust="0"/>
  </p:normalViewPr>
  <p:slideViewPr>
    <p:cSldViewPr snapToGrid="0">
      <p:cViewPr varScale="1">
        <p:scale>
          <a:sx n="48" d="100"/>
          <a:sy n="48" d="100"/>
        </p:scale>
        <p:origin x="1148" y="44"/>
      </p:cViewPr>
      <p:guideLst/>
    </p:cSldViewPr>
  </p:slideViewPr>
  <p:outlineViewPr>
    <p:cViewPr>
      <p:scale>
        <a:sx n="33" d="100"/>
        <a:sy n="33" d="100"/>
      </p:scale>
      <p:origin x="0" y="-956"/>
    </p:cViewPr>
  </p:outlineViewPr>
  <p:notesTextViewPr>
    <p:cViewPr>
      <p:scale>
        <a:sx n="150" d="100"/>
        <a:sy n="150" d="100"/>
      </p:scale>
      <p:origin x="0" y="0"/>
    </p:cViewPr>
  </p:notesTextViewPr>
  <p:sorterViewPr>
    <p:cViewPr>
      <p:scale>
        <a:sx n="120" d="100"/>
        <a:sy n="120" d="100"/>
      </p:scale>
      <p:origin x="0" y="-12560"/>
    </p:cViewPr>
  </p:sorterViewPr>
  <p:notesViewPr>
    <p:cSldViewPr snapToGrid="0">
      <p:cViewPr varScale="1">
        <p:scale>
          <a:sx n="53" d="100"/>
          <a:sy n="53" d="100"/>
        </p:scale>
        <p:origin x="2236" y="2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9.fntdata"/><Relationship Id="rId21" Type="http://schemas.openxmlformats.org/officeDocument/2006/relationships/slide" Target="slides/slide20.xml"/><Relationship Id="rId34" Type="http://schemas.openxmlformats.org/officeDocument/2006/relationships/font" Target="fonts/font4.fntdata"/><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2.fntdata"/><Relationship Id="rId37" Type="http://schemas.openxmlformats.org/officeDocument/2006/relationships/font" Target="fonts/font7.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6.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5.fntdata"/><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3.fntdata"/><Relationship Id="rId38" Type="http://schemas.openxmlformats.org/officeDocument/2006/relationships/font" Target="fonts/font8.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7E5181-6CF5-45F7-A87A-E0E0B1FD7549}" type="datetimeFigureOut">
              <a:rPr lang="en-US" smtClean="0"/>
              <a:t>4/15/2026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937F07-1250-4CCE-B198-1B2887014F41}" type="slidenum">
              <a:rPr lang="en-US" smtClean="0"/>
              <a:t>‹#›</a:t>
            </a:fld>
            <a:endParaRPr lang="en-US"/>
          </a:p>
        </p:txBody>
      </p:sp>
    </p:spTree>
    <p:extLst>
      <p:ext uri="{BB962C8B-B14F-4D97-AF65-F5344CB8AC3E}">
        <p14:creationId xmlns:p14="http://schemas.microsoft.com/office/powerpoint/2010/main" val="2793470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1</a:t>
            </a:fld>
            <a:endParaRPr lang="en-US"/>
          </a:p>
        </p:txBody>
      </p:sp>
    </p:spTree>
    <p:extLst>
      <p:ext uri="{BB962C8B-B14F-4D97-AF65-F5344CB8AC3E}">
        <p14:creationId xmlns:p14="http://schemas.microsoft.com/office/powerpoint/2010/main" val="34670289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meet our conditions of satisfaction, the college administrator is going to need to be doing something like connecting to a secure web application with a password. Most large applications have many levels, and after a process of requirements gathering, prioritization, and design, you might have a plan for an application that looks like this. (We’re going to be returning to this view later! It’s also how the course project </a:t>
            </a:r>
            <a:r>
              <a:rPr lang="en-US"/>
              <a:t>is designed.)</a:t>
            </a:r>
            <a:endParaRPr lang="en-US" dirty="0"/>
          </a:p>
          <a:p>
            <a:endParaRPr lang="en-US" dirty="0"/>
          </a:p>
          <a:p>
            <a:r>
              <a:rPr lang="en-US" dirty="0"/>
              <a:t>Right now, we’ll focus on conditions of satisfaction relevant to the </a:t>
            </a:r>
            <a:r>
              <a:rPr lang="en-US" i="1" dirty="0"/>
              <a:t>service layer abstraction</a:t>
            </a:r>
            <a:r>
              <a:rPr lang="en-US" i="0" dirty="0"/>
              <a:t>. Practically, that means we won’t be thinking about authentication, which generally happens at the controller level.</a:t>
            </a:r>
            <a:r>
              <a:rPr lang="en-US" dirty="0"/>
              <a:t> A condition of satisfaction might be able to lead to tests at multiple levels in an application.</a:t>
            </a:r>
          </a:p>
        </p:txBody>
      </p:sp>
      <p:sp>
        <p:nvSpPr>
          <p:cNvPr id="4" name="Slide Number Placeholder 3"/>
          <p:cNvSpPr>
            <a:spLocks noGrp="1"/>
          </p:cNvSpPr>
          <p:nvPr>
            <p:ph type="sldNum" sz="quarter" idx="5"/>
          </p:nvPr>
        </p:nvSpPr>
        <p:spPr/>
        <p:txBody>
          <a:bodyPr/>
          <a:lstStyle/>
          <a:p>
            <a:fld id="{07937F07-1250-4CCE-B198-1B2887014F41}" type="slidenum">
              <a:rPr lang="en-US" smtClean="0"/>
              <a:t>11</a:t>
            </a:fld>
            <a:endParaRPr lang="en-US"/>
          </a:p>
        </p:txBody>
      </p:sp>
    </p:spTree>
    <p:extLst>
      <p:ext uri="{BB962C8B-B14F-4D97-AF65-F5344CB8AC3E}">
        <p14:creationId xmlns:p14="http://schemas.microsoft.com/office/powerpoint/2010/main" val="17898454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imagine what might have happened in the "Analyze and Negotiate" process for this example.</a:t>
            </a:r>
          </a:p>
          <a:p>
            <a:r>
              <a:rPr lang="en-US" dirty="0"/>
              <a:t>&lt;read slide&gt;</a:t>
            </a:r>
          </a:p>
        </p:txBody>
      </p:sp>
      <p:sp>
        <p:nvSpPr>
          <p:cNvPr id="4" name="Slide Number Placeholder 3"/>
          <p:cNvSpPr>
            <a:spLocks noGrp="1"/>
          </p:cNvSpPr>
          <p:nvPr>
            <p:ph type="sldNum" sz="quarter" idx="5"/>
          </p:nvPr>
        </p:nvSpPr>
        <p:spPr/>
        <p:txBody>
          <a:bodyPr/>
          <a:lstStyle/>
          <a:p>
            <a:fld id="{07937F07-1250-4CCE-B198-1B2887014F41}" type="slidenum">
              <a:rPr lang="en-US" smtClean="0"/>
              <a:t>12</a:t>
            </a:fld>
            <a:endParaRPr lang="en-US"/>
          </a:p>
        </p:txBody>
      </p:sp>
    </p:spTree>
    <p:extLst>
      <p:ext uri="{BB962C8B-B14F-4D97-AF65-F5344CB8AC3E}">
        <p14:creationId xmlns:p14="http://schemas.microsoft.com/office/powerpoint/2010/main" val="22911875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first typescript we’re looking at in this class; it describes the service level abstraction for a very simple transcript database.</a:t>
            </a:r>
          </a:p>
          <a:p>
            <a:endParaRPr lang="en-US" dirty="0"/>
          </a:p>
          <a:p>
            <a:r>
              <a:rPr lang="en-US" dirty="0"/>
              <a:t>Notice that the types are treated abstractly: we've agreed that there are these 5 kinds of entities in the system, but we haven't yet designed what each of those entities look like.</a:t>
            </a:r>
          </a:p>
        </p:txBody>
      </p:sp>
      <p:sp>
        <p:nvSpPr>
          <p:cNvPr id="4" name="Slide Number Placeholder 3"/>
          <p:cNvSpPr>
            <a:spLocks noGrp="1"/>
          </p:cNvSpPr>
          <p:nvPr>
            <p:ph type="sldNum" sz="quarter" idx="5"/>
          </p:nvPr>
        </p:nvSpPr>
        <p:spPr/>
        <p:txBody>
          <a:bodyPr/>
          <a:lstStyle/>
          <a:p>
            <a:fld id="{07937F07-1250-4CCE-B198-1B2887014F41}" type="slidenum">
              <a:rPr lang="en-US" smtClean="0"/>
              <a:t>13</a:t>
            </a:fld>
            <a:endParaRPr lang="en-US"/>
          </a:p>
        </p:txBody>
      </p:sp>
    </p:spTree>
    <p:extLst>
      <p:ext uri="{BB962C8B-B14F-4D97-AF65-F5344CB8AC3E}">
        <p14:creationId xmlns:p14="http://schemas.microsoft.com/office/powerpoint/2010/main" val="41391256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Ideally, your conditions of satisfaction are specific enough that they can be linked to the behavior of individual functions.</a:t>
            </a:r>
          </a:p>
          <a:p>
            <a:endParaRPr lang="en-US" dirty="0"/>
          </a:p>
          <a:p>
            <a:r>
              <a:rPr lang="en-US" dirty="0"/>
              <a:t>Often, turning conditions of satisfaction into testable behaviors leads to points where the user story or initial conditions of satisfaction weren’t clear enough. This can require negotiation within your team or with your users.</a:t>
            </a:r>
          </a:p>
        </p:txBody>
      </p:sp>
      <p:sp>
        <p:nvSpPr>
          <p:cNvPr id="4" name="Slide Number Placeholder 3"/>
          <p:cNvSpPr>
            <a:spLocks noGrp="1"/>
          </p:cNvSpPr>
          <p:nvPr>
            <p:ph type="sldNum" sz="quarter" idx="5"/>
          </p:nvPr>
        </p:nvSpPr>
        <p:spPr/>
        <p:txBody>
          <a:bodyPr/>
          <a:lstStyle/>
          <a:p>
            <a:fld id="{07937F07-1250-4CCE-B198-1B2887014F41}" type="slidenum">
              <a:rPr lang="en-US" smtClean="0"/>
              <a:t>14</a:t>
            </a:fld>
            <a:endParaRPr lang="en-US"/>
          </a:p>
        </p:txBody>
      </p:sp>
    </p:spTree>
    <p:extLst>
      <p:ext uri="{BB962C8B-B14F-4D97-AF65-F5344CB8AC3E}">
        <p14:creationId xmlns:p14="http://schemas.microsoft.com/office/powerpoint/2010/main" val="14676610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15</a:t>
            </a:fld>
            <a:endParaRPr lang="en-US"/>
          </a:p>
        </p:txBody>
      </p:sp>
    </p:spTree>
    <p:extLst>
      <p:ext uri="{BB962C8B-B14F-4D97-AF65-F5344CB8AC3E}">
        <p14:creationId xmlns:p14="http://schemas.microsoft.com/office/powerpoint/2010/main" val="32514172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if you say '</a:t>
            </a:r>
            <a:r>
              <a:rPr lang="en-US" dirty="0" err="1"/>
              <a:t>npm</a:t>
            </a:r>
            <a:r>
              <a:rPr lang="en-US" dirty="0"/>
              <a:t> test' or </a:t>
            </a:r>
            <a:r>
              <a:rPr lang="en-US" dirty="0" err="1"/>
              <a:t>vitest</a:t>
            </a:r>
            <a:r>
              <a:rPr lang="en-US" dirty="0"/>
              <a:t> --coverage, you don't get a coverage report for </a:t>
            </a:r>
            <a:r>
              <a:rPr lang="en-US" dirty="0" err="1"/>
              <a:t>types.ts</a:t>
            </a:r>
            <a:r>
              <a:rPr lang="en-US" dirty="0"/>
              <a:t>, because </a:t>
            </a:r>
            <a:r>
              <a:rPr lang="en-US" dirty="0" err="1"/>
              <a:t>types.ts</a:t>
            </a:r>
            <a:r>
              <a:rPr lang="en-US" dirty="0"/>
              <a:t> contains no executable code </a:t>
            </a:r>
            <a:r>
              <a:rPr lang="en-US" dirty="0">
                <a:sym typeface="Wingdings" panose="05000000000000000000" pitchFamily="2" charset="2"/>
              </a:rPr>
              <a:t>.  </a:t>
            </a:r>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17</a:t>
            </a:fld>
            <a:endParaRPr lang="en-US"/>
          </a:p>
        </p:txBody>
      </p:sp>
    </p:spTree>
    <p:extLst>
      <p:ext uri="{BB962C8B-B14F-4D97-AF65-F5344CB8AC3E}">
        <p14:creationId xmlns:p14="http://schemas.microsoft.com/office/powerpoint/2010/main" val="21512391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5C5962"/>
                </a:solidFill>
                <a:effectLst/>
                <a:latin typeface="Calibri" panose="020F0502020204030204" pitchFamily="34" charset="0"/>
              </a:rPr>
              <a:t>In order to run a test, we need to first ASSEMBLE it. This may include creating instances of classes/variables, setting up test data for inputs, etc.  We should always check to see that we’ve set it up correctly.  Here most of the work has already been done in the </a:t>
            </a:r>
            <a:r>
              <a:rPr lang="en-US" b="0" i="0" dirty="0" err="1">
                <a:solidFill>
                  <a:srgbClr val="5C5962"/>
                </a:solidFill>
                <a:effectLst/>
                <a:latin typeface="Calibri" panose="020F0502020204030204" pitchFamily="34" charset="0"/>
              </a:rPr>
              <a:t>beforeEach</a:t>
            </a:r>
            <a:r>
              <a:rPr lang="en-US" b="0" i="0" dirty="0">
                <a:solidFill>
                  <a:srgbClr val="5C5962"/>
                </a:solidFill>
                <a:effectLst/>
                <a:latin typeface="Calibri" panose="020F0502020204030204" pitchFamily="34" charset="0"/>
              </a:rPr>
              <a:t> block.</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Then we ACT: we do the action under test.</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Last, we ASSESS: we check to see that the response was acceptable.  In </a:t>
            </a:r>
            <a:r>
              <a:rPr lang="en-US" b="0" i="0" dirty="0" err="1">
                <a:solidFill>
                  <a:srgbClr val="5C5962"/>
                </a:solidFill>
                <a:effectLst/>
                <a:latin typeface="Calibri" panose="020F0502020204030204" pitchFamily="34" charset="0"/>
              </a:rPr>
              <a:t>Vitest</a:t>
            </a:r>
            <a:r>
              <a:rPr lang="en-US" b="0" i="0" dirty="0">
                <a:solidFill>
                  <a:srgbClr val="5C5962"/>
                </a:solidFill>
                <a:effectLst/>
                <a:latin typeface="Calibri" panose="020F0502020204030204" pitchFamily="34" charset="0"/>
              </a:rPr>
              <a:t>, this is done by the </a:t>
            </a:r>
            <a:r>
              <a:rPr lang="en-US" b="1" i="0" dirty="0">
                <a:solidFill>
                  <a:srgbClr val="5C5962"/>
                </a:solidFill>
                <a:effectLst/>
                <a:latin typeface="Calibri" panose="020F0502020204030204" pitchFamily="34" charset="0"/>
              </a:rPr>
              <a:t>expect</a:t>
            </a:r>
            <a:r>
              <a:rPr lang="en-US" b="0" i="0" dirty="0">
                <a:solidFill>
                  <a:srgbClr val="5C5962"/>
                </a:solidFill>
                <a:effectLst/>
                <a:latin typeface="Calibri" panose="020F0502020204030204" pitchFamily="34" charset="0"/>
              </a:rPr>
              <a:t> function; in other testing frameworks this is called </a:t>
            </a:r>
            <a:r>
              <a:rPr lang="en-US" b="1" i="0" dirty="0">
                <a:solidFill>
                  <a:srgbClr val="5C5962"/>
                </a:solidFill>
                <a:effectLst/>
                <a:latin typeface="Calibri" panose="020F0502020204030204" pitchFamily="34" charset="0"/>
              </a:rPr>
              <a:t>assert</a:t>
            </a:r>
            <a:r>
              <a:rPr lang="en-US" b="0" i="0" dirty="0">
                <a:solidFill>
                  <a:srgbClr val="5C5962"/>
                </a:solidFill>
                <a:effectLst/>
                <a:latin typeface="Calibri" panose="020F0502020204030204" pitchFamily="34" charset="0"/>
              </a:rPr>
              <a:t>.  Note that the test uses some methods other than the one we’re testing; we’ll write tests for </a:t>
            </a:r>
            <a:r>
              <a:rPr lang="en-US" b="1" i="0" dirty="0" err="1">
                <a:solidFill>
                  <a:srgbClr val="5C5962"/>
                </a:solidFill>
                <a:effectLst/>
                <a:latin typeface="Calibri" panose="020F0502020204030204" pitchFamily="34" charset="0"/>
              </a:rPr>
              <a:t>nameToIds</a:t>
            </a:r>
            <a:r>
              <a:rPr lang="en-US" b="0" i="0" dirty="0">
                <a:solidFill>
                  <a:srgbClr val="5C5962"/>
                </a:solidFill>
                <a:effectLst/>
                <a:latin typeface="Calibri" panose="020F0502020204030204" pitchFamily="34" charset="0"/>
              </a:rPr>
              <a:t> separately.</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Another way of looking at this is that this test is not just about </a:t>
            </a:r>
            <a:r>
              <a:rPr lang="en-US" b="1" i="0" dirty="0" err="1">
                <a:solidFill>
                  <a:srgbClr val="5C5962"/>
                </a:solidFill>
                <a:effectLst/>
                <a:latin typeface="Calibri" panose="020F0502020204030204" pitchFamily="34" charset="0"/>
              </a:rPr>
              <a:t>addStudent</a:t>
            </a:r>
            <a:r>
              <a:rPr lang="en-US" b="0" i="0" dirty="0">
                <a:solidFill>
                  <a:srgbClr val="5C5962"/>
                </a:solidFill>
                <a:effectLst/>
                <a:latin typeface="Calibri" panose="020F0502020204030204" pitchFamily="34" charset="0"/>
              </a:rPr>
              <a:t>; it’s making sure that </a:t>
            </a:r>
            <a:r>
              <a:rPr lang="en-US" b="1" i="0" dirty="0" err="1">
                <a:solidFill>
                  <a:srgbClr val="5C5962"/>
                </a:solidFill>
                <a:effectLst/>
                <a:latin typeface="Calibri" panose="020F0502020204030204" pitchFamily="34" charset="0"/>
              </a:rPr>
              <a:t>addStudent</a:t>
            </a:r>
            <a:r>
              <a:rPr lang="en-US" b="0" i="0" dirty="0">
                <a:solidFill>
                  <a:srgbClr val="5C5962"/>
                </a:solidFill>
                <a:effectLst/>
                <a:latin typeface="Calibri" panose="020F0502020204030204" pitchFamily="34" charset="0"/>
              </a:rPr>
              <a:t> and </a:t>
            </a:r>
            <a:r>
              <a:rPr lang="en-US" b="1" i="0" dirty="0" err="1">
                <a:solidFill>
                  <a:srgbClr val="5C5962"/>
                </a:solidFill>
                <a:effectLst/>
                <a:latin typeface="Calibri" panose="020F0502020204030204" pitchFamily="34" charset="0"/>
              </a:rPr>
              <a:t>nameToIDs</a:t>
            </a:r>
            <a:r>
              <a:rPr lang="en-US" b="1" i="0" dirty="0">
                <a:solidFill>
                  <a:srgbClr val="5C5962"/>
                </a:solidFill>
                <a:effectLst/>
                <a:latin typeface="Calibri" panose="020F0502020204030204" pitchFamily="34" charset="0"/>
              </a:rPr>
              <a:t> </a:t>
            </a:r>
            <a:r>
              <a:rPr lang="en-US" b="0" i="0" dirty="0">
                <a:solidFill>
                  <a:srgbClr val="5C5962"/>
                </a:solidFill>
                <a:effectLst/>
                <a:latin typeface="Calibri" panose="020F0502020204030204" pitchFamily="34" charset="0"/>
              </a:rPr>
              <a:t>cooperate (or conspire) together to produce the desired behavior.</a:t>
            </a:r>
          </a:p>
          <a:p>
            <a:endParaRPr lang="en-US" b="0" i="0" dirty="0">
              <a:solidFill>
                <a:srgbClr val="5C5962"/>
              </a:solidFill>
              <a:effectLst/>
              <a:latin typeface="Calibri" panose="020F0502020204030204" pitchFamily="34"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19</a:t>
            </a:fld>
            <a:endParaRPr lang="en-US"/>
          </a:p>
        </p:txBody>
      </p:sp>
    </p:spTree>
    <p:extLst>
      <p:ext uri="{BB962C8B-B14F-4D97-AF65-F5344CB8AC3E}">
        <p14:creationId xmlns:p14="http://schemas.microsoft.com/office/powerpoint/2010/main" val="27672248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(review Assemble-Act-Assess)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Question: Does this test actually test that the new Id is distinct from any ID in the database?  A: no, but it gives some confidence.  Q: how could we make a test that would give us more confidence than this one? A: maybe try adding many new students; at each step check to see that we haven't reused the ids.  (Maybe mention Property-Based Testing:  you can in principle write a test that does this programmatically!  Probably you don't want to do this except for critical properties.  Do you think this property is important enough to do this?)</a:t>
            </a:r>
          </a:p>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20</a:t>
            </a:fld>
            <a:endParaRPr lang="en-US"/>
          </a:p>
        </p:txBody>
      </p:sp>
    </p:spTree>
    <p:extLst>
      <p:ext uri="{BB962C8B-B14F-4D97-AF65-F5344CB8AC3E}">
        <p14:creationId xmlns:p14="http://schemas.microsoft.com/office/powerpoint/2010/main" val="41422522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D55D9-585D-200E-A12E-75C1E192E1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9DC6DE-A9E1-57EB-E463-726F248066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239D23-1985-0CE8-E315-9B52783742F2}"/>
              </a:ext>
            </a:extLst>
          </p:cNvPr>
          <p:cNvSpPr>
            <a:spLocks noGrp="1"/>
          </p:cNvSpPr>
          <p:nvPr>
            <p:ph type="body" idx="1"/>
          </p:nvPr>
        </p:nvSpPr>
        <p:spPr/>
        <p:txBody>
          <a:bodyPr/>
          <a:lstStyle/>
          <a:p>
            <a:r>
              <a:rPr lang="en-US" dirty="0"/>
              <a:t>We’re actually testing a more specific behavior here than even the testable behavior spec asked for — we’re checking that the two students are mapped to different IDs, which is practically necessary for adding two students with the same name.</a:t>
            </a:r>
          </a:p>
        </p:txBody>
      </p:sp>
      <p:sp>
        <p:nvSpPr>
          <p:cNvPr id="4" name="Slide Number Placeholder 3">
            <a:extLst>
              <a:ext uri="{FF2B5EF4-FFF2-40B4-BE49-F238E27FC236}">
                <a16:creationId xmlns:a16="http://schemas.microsoft.com/office/drawing/2014/main" id="{46CED3C9-EB5D-EF3A-3DB5-902B4DD9F8BA}"/>
              </a:ext>
            </a:extLst>
          </p:cNvPr>
          <p:cNvSpPr>
            <a:spLocks noGrp="1"/>
          </p:cNvSpPr>
          <p:nvPr>
            <p:ph type="sldNum" sz="quarter" idx="5"/>
          </p:nvPr>
        </p:nvSpPr>
        <p:spPr/>
        <p:txBody>
          <a:bodyPr/>
          <a:lstStyle/>
          <a:p>
            <a:fld id="{07937F07-1250-4CCE-B198-1B2887014F41}" type="slidenum">
              <a:rPr lang="en-US" smtClean="0"/>
              <a:t>21</a:t>
            </a:fld>
            <a:endParaRPr lang="en-US"/>
          </a:p>
        </p:txBody>
      </p:sp>
    </p:spTree>
    <p:extLst>
      <p:ext uri="{BB962C8B-B14F-4D97-AF65-F5344CB8AC3E}">
        <p14:creationId xmlns:p14="http://schemas.microsoft.com/office/powerpoint/2010/main" val="17222426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a sketch for a test.</a:t>
            </a:r>
          </a:p>
        </p:txBody>
      </p:sp>
      <p:sp>
        <p:nvSpPr>
          <p:cNvPr id="4" name="Slide Number Placeholder 3"/>
          <p:cNvSpPr>
            <a:spLocks noGrp="1"/>
          </p:cNvSpPr>
          <p:nvPr>
            <p:ph type="sldNum" sz="quarter" idx="5"/>
          </p:nvPr>
        </p:nvSpPr>
        <p:spPr/>
        <p:txBody>
          <a:bodyPr/>
          <a:lstStyle/>
          <a:p>
            <a:fld id="{07937F07-1250-4CCE-B198-1B2887014F41}" type="slidenum">
              <a:rPr lang="en-US" smtClean="0"/>
              <a:t>22</a:t>
            </a:fld>
            <a:endParaRPr lang="en-US"/>
          </a:p>
        </p:txBody>
      </p:sp>
    </p:spTree>
    <p:extLst>
      <p:ext uri="{BB962C8B-B14F-4D97-AF65-F5344CB8AC3E}">
        <p14:creationId xmlns:p14="http://schemas.microsoft.com/office/powerpoint/2010/main" val="2985261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&lt;read slide&gt;</a:t>
            </a:r>
          </a:p>
        </p:txBody>
      </p:sp>
      <p:sp>
        <p:nvSpPr>
          <p:cNvPr id="4" name="Slide Number Placeholder 3"/>
          <p:cNvSpPr>
            <a:spLocks noGrp="1"/>
          </p:cNvSpPr>
          <p:nvPr>
            <p:ph type="sldNum" sz="quarter" idx="5"/>
          </p:nvPr>
        </p:nvSpPr>
        <p:spPr/>
        <p:txBody>
          <a:bodyPr/>
          <a:lstStyle/>
          <a:p>
            <a:fld id="{07937F07-1250-4CCE-B198-1B2887014F41}" type="slidenum">
              <a:rPr lang="en-US" smtClean="0"/>
              <a:t>2</a:t>
            </a:fld>
            <a:endParaRPr lang="en-US"/>
          </a:p>
        </p:txBody>
      </p:sp>
    </p:spTree>
    <p:extLst>
      <p:ext uri="{BB962C8B-B14F-4D97-AF65-F5344CB8AC3E}">
        <p14:creationId xmlns:p14="http://schemas.microsoft.com/office/powerpoint/2010/main" val="16246759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that the expression you expect to throw must be a function of no arguments.   Demonstrate what happens without it.</a:t>
            </a:r>
          </a:p>
        </p:txBody>
      </p:sp>
      <p:sp>
        <p:nvSpPr>
          <p:cNvPr id="4" name="Slide Number Placeholder 3"/>
          <p:cNvSpPr>
            <a:spLocks noGrp="1"/>
          </p:cNvSpPr>
          <p:nvPr>
            <p:ph type="sldNum" sz="quarter" idx="5"/>
          </p:nvPr>
        </p:nvSpPr>
        <p:spPr/>
        <p:txBody>
          <a:bodyPr/>
          <a:lstStyle/>
          <a:p>
            <a:fld id="{07937F07-1250-4CCE-B198-1B2887014F41}" type="slidenum">
              <a:rPr lang="en-US" smtClean="0"/>
              <a:t>23</a:t>
            </a:fld>
            <a:endParaRPr lang="en-US"/>
          </a:p>
        </p:txBody>
      </p:sp>
    </p:spTree>
    <p:extLst>
      <p:ext uri="{BB962C8B-B14F-4D97-AF65-F5344CB8AC3E}">
        <p14:creationId xmlns:p14="http://schemas.microsoft.com/office/powerpoint/2010/main" val="31814589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&lt;explain as needed&gt;</a:t>
            </a:r>
          </a:p>
          <a:p>
            <a:r>
              <a:rPr lang="en-US" dirty="0"/>
              <a:t>Prof. Wand says: I would have put the interface in a separate file.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937F07-1250-4CCE-B198-1B2887014F4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57035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a:t>
            </a:r>
          </a:p>
        </p:txBody>
      </p:sp>
      <p:sp>
        <p:nvSpPr>
          <p:cNvPr id="4" name="Slide Number Placeholder 3"/>
          <p:cNvSpPr>
            <a:spLocks noGrp="1"/>
          </p:cNvSpPr>
          <p:nvPr>
            <p:ph type="sldNum" sz="quarter" idx="5"/>
          </p:nvPr>
        </p:nvSpPr>
        <p:spPr/>
        <p:txBody>
          <a:bodyPr/>
          <a:lstStyle/>
          <a:p>
            <a:fld id="{07937F07-1250-4CCE-B198-1B2887014F41}" type="slidenum">
              <a:rPr lang="en-US" smtClean="0"/>
              <a:t>25</a:t>
            </a:fld>
            <a:endParaRPr lang="en-US"/>
          </a:p>
        </p:txBody>
      </p:sp>
    </p:spTree>
    <p:extLst>
      <p:ext uri="{BB962C8B-B14F-4D97-AF65-F5344CB8AC3E}">
        <p14:creationId xmlns:p14="http://schemas.microsoft.com/office/powerpoint/2010/main" val="13019579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Sometimes you want to make sure that the system under test is in a particular state before you start the test.  </a:t>
            </a:r>
            <a:r>
              <a:rPr lang="en-US" dirty="0" err="1"/>
              <a:t>Vitest</a:t>
            </a:r>
            <a:r>
              <a:rPr lang="en-US" dirty="0"/>
              <a:t>, and most other frameworks, allow you to do that by writing a </a:t>
            </a:r>
            <a:r>
              <a:rPr lang="en-US" b="1" dirty="0" err="1"/>
              <a:t>beforeEach</a:t>
            </a:r>
            <a:r>
              <a:rPr lang="en-US" b="0" dirty="0"/>
              <a:t> block. </a:t>
            </a:r>
          </a:p>
          <a:p>
            <a:endParaRPr lang="en-US" b="0" dirty="0"/>
          </a:p>
          <a:p>
            <a:r>
              <a:rPr lang="en-US" b="0" dirty="0"/>
              <a:t>Our tests do, in fact, make changes to the database, but we avoid this problem by throwing away the database every time and starting with a brand new one. In some settings, this would make the test too slow, in which case we can create a database once and reset its contents undo those changes in the </a:t>
            </a:r>
            <a:r>
              <a:rPr lang="en-US" b="0" dirty="0" err="1"/>
              <a:t>beforeEach</a:t>
            </a:r>
            <a:r>
              <a:rPr lang="en-US" b="0" dirty="0"/>
              <a:t> block.  (For this, you'd also have to add .clear() to the </a:t>
            </a:r>
            <a:r>
              <a:rPr lang="en-US" b="0" dirty="0" err="1"/>
              <a:t>TranscriptService</a:t>
            </a:r>
            <a:r>
              <a:rPr lang="en-US" b="0" dirty="0"/>
              <a:t> interface, which would have its own problems.  (Designs always </a:t>
            </a:r>
            <a:r>
              <a:rPr lang="en-US" b="0"/>
              <a:t>have tradeoffs!))</a:t>
            </a:r>
            <a:endParaRPr lang="en-US" b="0" dirty="0"/>
          </a:p>
          <a:p>
            <a:endParaRPr lang="en-US" b="0" dirty="0"/>
          </a:p>
          <a:p>
            <a:r>
              <a:rPr lang="en-US" b="0" dirty="0"/>
              <a:t>If our tests did other things, like connect to an external data source, then we'd need to disconnect at the end of each test; this can be done by an </a:t>
            </a:r>
            <a:r>
              <a:rPr lang="en-US" b="1" dirty="0" err="1"/>
              <a:t>afterEach</a:t>
            </a:r>
            <a:r>
              <a:rPr lang="en-US" b="0" dirty="0"/>
              <a:t> (or </a:t>
            </a:r>
            <a:r>
              <a:rPr lang="en-US" b="1" dirty="0" err="1"/>
              <a:t>afterAll</a:t>
            </a:r>
            <a:r>
              <a:rPr lang="en-US" b="0" dirty="0"/>
              <a:t> to do cleanup once, at the very end).</a:t>
            </a:r>
            <a:endParaRPr lang="en-US" dirty="0"/>
          </a:p>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26</a:t>
            </a:fld>
            <a:endParaRPr lang="en-US"/>
          </a:p>
        </p:txBody>
      </p:sp>
    </p:spTree>
    <p:extLst>
      <p:ext uri="{BB962C8B-B14F-4D97-AF65-F5344CB8AC3E}">
        <p14:creationId xmlns:p14="http://schemas.microsoft.com/office/powerpoint/2010/main" val="36462133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27</a:t>
            </a:fld>
            <a:endParaRPr lang="en-US"/>
          </a:p>
        </p:txBody>
      </p:sp>
    </p:spTree>
    <p:extLst>
      <p:ext uri="{BB962C8B-B14F-4D97-AF65-F5344CB8AC3E}">
        <p14:creationId xmlns:p14="http://schemas.microsoft.com/office/powerpoint/2010/main" val="5026710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28</a:t>
            </a:fld>
            <a:endParaRPr lang="en-US"/>
          </a:p>
        </p:txBody>
      </p:sp>
    </p:spTree>
    <p:extLst>
      <p:ext uri="{BB962C8B-B14F-4D97-AF65-F5344CB8AC3E}">
        <p14:creationId xmlns:p14="http://schemas.microsoft.com/office/powerpoint/2010/main" val="999585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part of our overall metaphor of you (the student) learning what it’s like to be a software developer on a new team.  As a new team member, you will be expected to learn a lot of new stuff in a hurry, by yourself: new languages, new development environments, etc.</a:t>
            </a:r>
          </a:p>
          <a:p>
            <a:endParaRPr lang="en-US" dirty="0"/>
          </a:p>
          <a:p>
            <a:r>
              <a:rPr lang="en-US" dirty="0"/>
              <a:t>We’ll have tutorials and other training materials, but we won’t be spending a lot of class time on them.   </a:t>
            </a:r>
          </a:p>
        </p:txBody>
      </p:sp>
      <p:sp>
        <p:nvSpPr>
          <p:cNvPr id="4" name="Slide Number Placeholder 3"/>
          <p:cNvSpPr>
            <a:spLocks noGrp="1"/>
          </p:cNvSpPr>
          <p:nvPr>
            <p:ph type="sldNum" sz="quarter" idx="5"/>
          </p:nvPr>
        </p:nvSpPr>
        <p:spPr/>
        <p:txBody>
          <a:bodyPr/>
          <a:lstStyle/>
          <a:p>
            <a:fld id="{07937F07-1250-4CCE-B198-1B2887014F41}" type="slidenum">
              <a:rPr lang="en-US" smtClean="0"/>
              <a:t>3</a:t>
            </a:fld>
            <a:endParaRPr lang="en-US"/>
          </a:p>
        </p:txBody>
      </p:sp>
    </p:spTree>
    <p:extLst>
      <p:ext uri="{BB962C8B-B14F-4D97-AF65-F5344CB8AC3E}">
        <p14:creationId xmlns:p14="http://schemas.microsoft.com/office/powerpoint/2010/main" val="26882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A729D-1605-C359-768F-A6AF7BF33C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3F3395-911A-E931-B7F2-827B80BA62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FA79B1-4A6C-156B-37E8-7EF8ADB04374}"/>
              </a:ext>
            </a:extLst>
          </p:cNvPr>
          <p:cNvSpPr>
            <a:spLocks noGrp="1"/>
          </p:cNvSpPr>
          <p:nvPr>
            <p:ph type="body" idx="1"/>
          </p:nvPr>
        </p:nvSpPr>
        <p:spPr/>
        <p:txBody>
          <a:bodyPr/>
          <a:lstStyle/>
          <a:p>
            <a:r>
              <a:rPr lang="en-US" i="0" dirty="0"/>
              <a:t>Requirements analysis mostly deals with user stories — but it will also inform conditions of satisfaction.</a:t>
            </a:r>
          </a:p>
          <a:p>
            <a:endParaRPr lang="en-US" i="0" dirty="0"/>
          </a:p>
          <a:p>
            <a:r>
              <a:rPr lang="en-US" i="0" dirty="0"/>
              <a:t>This lecture is about an “other side” of user stories: test-driven development is primarily about the relationship between conditions of satisfaction and code — though it is also informed by what the user stories are.</a:t>
            </a:r>
            <a:endParaRPr lang="en-US" dirty="0"/>
          </a:p>
        </p:txBody>
      </p:sp>
      <p:sp>
        <p:nvSpPr>
          <p:cNvPr id="4" name="Slide Number Placeholder 3">
            <a:extLst>
              <a:ext uri="{FF2B5EF4-FFF2-40B4-BE49-F238E27FC236}">
                <a16:creationId xmlns:a16="http://schemas.microsoft.com/office/drawing/2014/main" id="{D1BCD3B5-D904-BC9A-0B69-70B6F2EBDD39}"/>
              </a:ext>
            </a:extLst>
          </p:cNvPr>
          <p:cNvSpPr>
            <a:spLocks noGrp="1"/>
          </p:cNvSpPr>
          <p:nvPr>
            <p:ph type="sldNum" sz="quarter" idx="5"/>
          </p:nvPr>
        </p:nvSpPr>
        <p:spPr/>
        <p:txBody>
          <a:bodyPr/>
          <a:lstStyle/>
          <a:p>
            <a:fld id="{07937F07-1250-4CCE-B198-1B2887014F41}" type="slidenum">
              <a:rPr lang="en-US" smtClean="0"/>
              <a:t>4</a:t>
            </a:fld>
            <a:endParaRPr lang="en-US"/>
          </a:p>
        </p:txBody>
      </p:sp>
    </p:spTree>
    <p:extLst>
      <p:ext uri="{BB962C8B-B14F-4D97-AF65-F5344CB8AC3E}">
        <p14:creationId xmlns:p14="http://schemas.microsoft.com/office/powerpoint/2010/main" val="10207602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6</a:t>
            </a:fld>
            <a:endParaRPr lang="en-US"/>
          </a:p>
        </p:txBody>
      </p:sp>
    </p:spTree>
    <p:extLst>
      <p:ext uri="{BB962C8B-B14F-4D97-AF65-F5344CB8AC3E}">
        <p14:creationId xmlns:p14="http://schemas.microsoft.com/office/powerpoint/2010/main" val="2313477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600" b="0" i="0" u="none" strike="noStrike" kern="1200" dirty="0">
                <a:solidFill>
                  <a:schemeClr val="tx1"/>
                </a:solidFill>
                <a:effectLst/>
                <a:latin typeface="+mn-lt"/>
                <a:ea typeface="+mn-ea"/>
                <a:cs typeface="+mn-cs"/>
              </a:rPr>
              <a:t>As we saw in the preceding lecture, is a whole alphabet soup of paradigms to structure your design and/or development activities, be they in agile or not. Behavior driven design, model driven development, feature driven development, and more.</a:t>
            </a:r>
          </a:p>
          <a:p>
            <a:pPr rtl="0" fontAlgn="base"/>
            <a:endParaRPr lang="en-US" sz="1600" b="0" i="0" u="none" strike="noStrike" kern="120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600" b="0" i="0" u="none" strike="noStrike" kern="1200" dirty="0">
                <a:solidFill>
                  <a:schemeClr val="tx1"/>
                </a:solidFill>
                <a:effectLst/>
                <a:latin typeface="+mn-lt"/>
                <a:ea typeface="+mn-ea"/>
                <a:cs typeface="+mn-cs"/>
              </a:rPr>
              <a:t>As we also said last time, we are going to focus on one of these methodologies that is most strongly embraced by agile, and which we encourage you to use in your project: Test driven development (TDD). </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600" b="0" i="0" u="none" strike="noStrike" kern="120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600" b="0" i="0" u="none" strike="noStrike" kern="1200" dirty="0">
                <a:solidFill>
                  <a:schemeClr val="tx1"/>
                </a:solidFill>
                <a:effectLst/>
                <a:latin typeface="+mn-lt"/>
                <a:ea typeface="+mn-ea"/>
                <a:cs typeface="+mn-cs"/>
              </a:rPr>
              <a:t>The key idea behind TDD is to develop your design based on your tests. Given that you have collected user stories and conditions of satisfaction, the expected behavior of your code should be apparent. So, codify that expected behavior into tests, before proceeding with your development.</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600" b="0" i="0" u="none" strike="noStrike" kern="120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600" b="0" i="0" u="none" strike="noStrike" kern="1200" dirty="0">
                <a:solidFill>
                  <a:schemeClr val="tx1"/>
                </a:solidFill>
                <a:effectLst/>
                <a:latin typeface="+mn-lt"/>
                <a:ea typeface="+mn-ea"/>
                <a:cs typeface="+mn-cs"/>
              </a:rPr>
              <a:t>As you define your tests, use your tests to influence your overall software design.</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600" b="0" i="0" u="none" strike="noStrike" kern="120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600" b="0" i="0" u="none" strike="noStrike" kern="1200" dirty="0">
                <a:solidFill>
                  <a:schemeClr val="tx1"/>
                </a:solidFill>
                <a:effectLst/>
                <a:latin typeface="+mn-lt"/>
                <a:ea typeface="+mn-ea"/>
                <a:cs typeface="+mn-cs"/>
              </a:rPr>
              <a:t>With tests defined first, there should be no more guesswork of “whether you are done”</a:t>
            </a:r>
            <a:endParaRPr lang="en-US" sz="1600" dirty="0"/>
          </a:p>
        </p:txBody>
      </p:sp>
      <p:sp>
        <p:nvSpPr>
          <p:cNvPr id="4" name="Slide Number Placeholder 3"/>
          <p:cNvSpPr>
            <a:spLocks noGrp="1"/>
          </p:cNvSpPr>
          <p:nvPr>
            <p:ph type="sldNum" sz="quarter" idx="5"/>
          </p:nvPr>
        </p:nvSpPr>
        <p:spPr/>
        <p:txBody>
          <a:bodyPr/>
          <a:lstStyle/>
          <a:p>
            <a:fld id="{07937F07-1250-4CCE-B198-1B2887014F41}" type="slidenum">
              <a:rPr lang="en-US" smtClean="0"/>
              <a:t>7</a:t>
            </a:fld>
            <a:endParaRPr lang="en-US"/>
          </a:p>
        </p:txBody>
      </p:sp>
    </p:spTree>
    <p:extLst>
      <p:ext uri="{BB962C8B-B14F-4D97-AF65-F5344CB8AC3E}">
        <p14:creationId xmlns:p14="http://schemas.microsoft.com/office/powerpoint/2010/main" val="2980638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a depiction of the TDD cycle. It may be a little different from what you’ve seen before.  </a:t>
            </a:r>
          </a:p>
          <a:p>
            <a:endParaRPr lang="en-US" dirty="0"/>
          </a:p>
          <a:p>
            <a:r>
              <a:rPr lang="en-US" dirty="0"/>
              <a:t>To see what all this means, we’ll work through a small example.   Along the way, we’ll learn a little Typescript and a little Jest, just enough to do the example.</a:t>
            </a:r>
          </a:p>
          <a:p>
            <a:endParaRPr lang="en-US" dirty="0"/>
          </a:p>
          <a:p>
            <a:r>
              <a:rPr lang="en-US" dirty="0"/>
              <a:t>We start with the user’s satisfaction conditions.   We first refine those to come up with testable behaviors– concrete, testable things that our system should do.  Along the way, we may discover some design decisions that we need to make. We resolve these by negotiating with the client.</a:t>
            </a:r>
          </a:p>
          <a:p>
            <a:endParaRPr lang="en-US" dirty="0"/>
          </a:p>
          <a:p>
            <a:r>
              <a:rPr lang="en-US" dirty="0"/>
              <a:t>Our next step is to turn these testable behaviors into executable tests.  To do this, we will need to design some of our program– at the very least, we will have to decide on the names of the things we will test.  We may discover more decisions that we resolve in negotiation with the client.</a:t>
            </a:r>
          </a:p>
          <a:p>
            <a:endParaRPr lang="en-US" dirty="0"/>
          </a:p>
          <a:p>
            <a:r>
              <a:rPr lang="en-US" dirty="0"/>
              <a:t>Finally, we write some code that will pass our tests.</a:t>
            </a:r>
          </a:p>
          <a:p>
            <a:endParaRPr lang="en-US" dirty="0"/>
          </a:p>
          <a:p>
            <a:r>
              <a:rPr lang="en-US" dirty="0"/>
              <a:t>We probably do this one user story or one condition of satisfaction at a time.   </a:t>
            </a:r>
          </a:p>
        </p:txBody>
      </p:sp>
      <p:sp>
        <p:nvSpPr>
          <p:cNvPr id="4" name="Slide Number Placeholder 3"/>
          <p:cNvSpPr>
            <a:spLocks noGrp="1"/>
          </p:cNvSpPr>
          <p:nvPr>
            <p:ph type="sldNum" sz="quarter" idx="5"/>
          </p:nvPr>
        </p:nvSpPr>
        <p:spPr/>
        <p:txBody>
          <a:bodyPr/>
          <a:lstStyle/>
          <a:p>
            <a:fld id="{07937F07-1250-4CCE-B198-1B2887014F41}" type="slidenum">
              <a:rPr lang="en-US" smtClean="0"/>
              <a:t>8</a:t>
            </a:fld>
            <a:endParaRPr lang="en-US"/>
          </a:p>
        </p:txBody>
      </p:sp>
    </p:spTree>
    <p:extLst>
      <p:ext uri="{BB962C8B-B14F-4D97-AF65-F5344CB8AC3E}">
        <p14:creationId xmlns:p14="http://schemas.microsoft.com/office/powerpoint/2010/main" val="14665461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do we mean by "Analyze and Negotiate"?</a:t>
            </a:r>
          </a:p>
          <a:p>
            <a:r>
              <a:rPr lang="en-US" dirty="0"/>
              <a:t>&lt;read slide&gt;</a:t>
            </a:r>
          </a:p>
        </p:txBody>
      </p:sp>
      <p:sp>
        <p:nvSpPr>
          <p:cNvPr id="4" name="Slide Number Placeholder 3"/>
          <p:cNvSpPr>
            <a:spLocks noGrp="1"/>
          </p:cNvSpPr>
          <p:nvPr>
            <p:ph type="sldNum" sz="quarter" idx="5"/>
          </p:nvPr>
        </p:nvSpPr>
        <p:spPr/>
        <p:txBody>
          <a:bodyPr/>
          <a:lstStyle/>
          <a:p>
            <a:fld id="{07937F07-1250-4CCE-B198-1B2887014F41}" type="slidenum">
              <a:rPr lang="en-US" smtClean="0"/>
              <a:t>9</a:t>
            </a:fld>
            <a:endParaRPr lang="en-US"/>
          </a:p>
        </p:txBody>
      </p:sp>
    </p:spTree>
    <p:extLst>
      <p:ext uri="{BB962C8B-B14F-4D97-AF65-F5344CB8AC3E}">
        <p14:creationId xmlns:p14="http://schemas.microsoft.com/office/powerpoint/2010/main" val="32603854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do we mean by "Design and Negotiate"?</a:t>
            </a:r>
          </a:p>
          <a:p>
            <a:r>
              <a:rPr lang="en-US" dirty="0"/>
              <a:t>&lt;read slide&gt;</a:t>
            </a:r>
          </a:p>
          <a:p>
            <a:r>
              <a:rPr lang="en-US" dirty="0"/>
              <a:t>We want to design the least that is necessary to write the tests. </a:t>
            </a:r>
          </a:p>
          <a:p>
            <a:r>
              <a:rPr lang="en-US" dirty="0"/>
              <a:t>Remember, every decision is a design commitment that will constrain our choices later on (or will require re-design if we guessed wrong).</a:t>
            </a:r>
          </a:p>
        </p:txBody>
      </p:sp>
      <p:sp>
        <p:nvSpPr>
          <p:cNvPr id="4" name="Slide Number Placeholder 3"/>
          <p:cNvSpPr>
            <a:spLocks noGrp="1"/>
          </p:cNvSpPr>
          <p:nvPr>
            <p:ph type="sldNum" sz="quarter" idx="5"/>
          </p:nvPr>
        </p:nvSpPr>
        <p:spPr/>
        <p:txBody>
          <a:bodyPr/>
          <a:lstStyle/>
          <a:p>
            <a:fld id="{07937F07-1250-4CCE-B198-1B2887014F41}" type="slidenum">
              <a:rPr lang="en-US" smtClean="0"/>
              <a:t>10</a:t>
            </a:fld>
            <a:endParaRPr lang="en-US"/>
          </a:p>
        </p:txBody>
      </p:sp>
    </p:spTree>
    <p:extLst>
      <p:ext uri="{BB962C8B-B14F-4D97-AF65-F5344CB8AC3E}">
        <p14:creationId xmlns:p14="http://schemas.microsoft.com/office/powerpoint/2010/main" val="3117945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F7219-6BA5-47F5-B7F1-6B0D754E2DE9}"/>
              </a:ext>
            </a:extLst>
          </p:cNvPr>
          <p:cNvSpPr>
            <a:spLocks noGrp="1"/>
          </p:cNvSpPr>
          <p:nvPr>
            <p:ph type="ctrTitle"/>
          </p:nvPr>
        </p:nvSpPr>
        <p:spPr>
          <a:xfrm>
            <a:off x="539260" y="665163"/>
            <a:ext cx="10814539" cy="23876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A5556012-95F5-425E-AD5B-78B7ACF1EC88}"/>
              </a:ext>
            </a:extLst>
          </p:cNvPr>
          <p:cNvSpPr>
            <a:spLocks noGrp="1"/>
          </p:cNvSpPr>
          <p:nvPr>
            <p:ph type="subTitle" idx="1"/>
          </p:nvPr>
        </p:nvSpPr>
        <p:spPr>
          <a:xfrm>
            <a:off x="539260" y="3237828"/>
            <a:ext cx="10128740" cy="1655762"/>
          </a:xfrm>
        </p:spPr>
        <p:txBody>
          <a:bodyPr>
            <a:normAutofit/>
          </a:bodyPr>
          <a:lstStyle>
            <a:lvl1pPr marL="0" indent="0" algn="l">
              <a:buNone/>
              <a:defRPr sz="2800">
                <a:latin typeface="Verdana" panose="020B0604030504040204" pitchFamily="34" charset="0"/>
                <a:ea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C43B56B6-995F-4046-9C61-053D0E276BA3}"/>
              </a:ext>
            </a:extLst>
          </p:cNvPr>
          <p:cNvSpPr>
            <a:spLocks noGrp="1"/>
          </p:cNvSpPr>
          <p:nvPr>
            <p:ph type="dt" sz="half" idx="10"/>
          </p:nvPr>
        </p:nvSpPr>
        <p:spPr/>
        <p:txBody>
          <a:bodyPr/>
          <a:lstStyle/>
          <a:p>
            <a:fld id="{5D2A64DE-480B-420F-9649-4F8E696E08E0}" type="datetime1">
              <a:rPr lang="en-US" smtClean="0"/>
              <a:t>4/15/2026</a:t>
            </a:fld>
            <a:endParaRPr lang="en-US"/>
          </a:p>
        </p:txBody>
      </p:sp>
      <p:sp>
        <p:nvSpPr>
          <p:cNvPr id="5" name="Footer Placeholder 4">
            <a:extLst>
              <a:ext uri="{FF2B5EF4-FFF2-40B4-BE49-F238E27FC236}">
                <a16:creationId xmlns:a16="http://schemas.microsoft.com/office/drawing/2014/main" id="{6E05E065-1B81-411E-9A3E-A77A78A3A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CF6926-26F3-46DC-9948-0AFC9748AF7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FB7E862F-A43D-4114-BCB5-88FBB072B5E3}"/>
              </a:ext>
            </a:extLst>
          </p:cNvPr>
          <p:cNvCxnSpPr/>
          <p:nvPr userDrawn="1"/>
        </p:nvCxnSpPr>
        <p:spPr>
          <a:xfrm>
            <a:off x="539260" y="3055777"/>
            <a:ext cx="10814539"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1794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D2A09-5B90-4641-93CD-8F57AD5570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1350F3-B3CE-4CFF-8DA5-52A7B3D17D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26664C-6D02-4CF4-9578-EE17046F17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029906-37E8-4C3E-9239-E2780C69472A}"/>
              </a:ext>
            </a:extLst>
          </p:cNvPr>
          <p:cNvSpPr>
            <a:spLocks noGrp="1"/>
          </p:cNvSpPr>
          <p:nvPr>
            <p:ph type="dt" sz="half" idx="10"/>
          </p:nvPr>
        </p:nvSpPr>
        <p:spPr/>
        <p:txBody>
          <a:bodyPr/>
          <a:lstStyle/>
          <a:p>
            <a:fld id="{EA476A42-A091-4468-A075-64A31BE59948}" type="datetime1">
              <a:rPr lang="en-US" smtClean="0"/>
              <a:t>4/15/2026</a:t>
            </a:fld>
            <a:endParaRPr lang="en-US"/>
          </a:p>
        </p:txBody>
      </p:sp>
      <p:sp>
        <p:nvSpPr>
          <p:cNvPr id="6" name="Footer Placeholder 5">
            <a:extLst>
              <a:ext uri="{FF2B5EF4-FFF2-40B4-BE49-F238E27FC236}">
                <a16:creationId xmlns:a16="http://schemas.microsoft.com/office/drawing/2014/main" id="{B4F4D540-F8F7-41A2-9AF8-CA9DC36733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0D207D-A9AE-4993-85BC-0A490AE0C78B}"/>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158473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5C82A-A252-4658-90F3-CD841E6917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56BDDE-3FD4-4076-B384-750403C872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B16770-ADA8-4EC3-8F93-CD06C87E7EC4}"/>
              </a:ext>
            </a:extLst>
          </p:cNvPr>
          <p:cNvSpPr>
            <a:spLocks noGrp="1"/>
          </p:cNvSpPr>
          <p:nvPr>
            <p:ph type="dt" sz="half" idx="10"/>
          </p:nvPr>
        </p:nvSpPr>
        <p:spPr/>
        <p:txBody>
          <a:bodyPr/>
          <a:lstStyle/>
          <a:p>
            <a:fld id="{0D3616D0-8311-4107-9726-6B805E7D05BA}" type="datetime1">
              <a:rPr lang="en-US" smtClean="0"/>
              <a:t>4/15/2026</a:t>
            </a:fld>
            <a:endParaRPr lang="en-US"/>
          </a:p>
        </p:txBody>
      </p:sp>
      <p:sp>
        <p:nvSpPr>
          <p:cNvPr id="5" name="Footer Placeholder 4">
            <a:extLst>
              <a:ext uri="{FF2B5EF4-FFF2-40B4-BE49-F238E27FC236}">
                <a16:creationId xmlns:a16="http://schemas.microsoft.com/office/drawing/2014/main" id="{956A9407-A07E-4CD6-8B79-2C5C32D324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AD9943-4565-4756-87D7-A459B5D658DA}"/>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1038256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6161F6-0B3C-4567-ADE2-6CD20FC7B0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07F20CE-3E28-49C5-A941-80470819E0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65335-11AE-43FA-B4FF-7C5C91A9C094}"/>
              </a:ext>
            </a:extLst>
          </p:cNvPr>
          <p:cNvSpPr>
            <a:spLocks noGrp="1"/>
          </p:cNvSpPr>
          <p:nvPr>
            <p:ph type="dt" sz="half" idx="10"/>
          </p:nvPr>
        </p:nvSpPr>
        <p:spPr/>
        <p:txBody>
          <a:bodyPr/>
          <a:lstStyle/>
          <a:p>
            <a:fld id="{3BC2557A-5C88-417A-A763-5AC779462A5F}" type="datetime1">
              <a:rPr lang="en-US" smtClean="0"/>
              <a:t>4/15/2026</a:t>
            </a:fld>
            <a:endParaRPr lang="en-US"/>
          </a:p>
        </p:txBody>
      </p:sp>
      <p:sp>
        <p:nvSpPr>
          <p:cNvPr id="5" name="Footer Placeholder 4">
            <a:extLst>
              <a:ext uri="{FF2B5EF4-FFF2-40B4-BE49-F238E27FC236}">
                <a16:creationId xmlns:a16="http://schemas.microsoft.com/office/drawing/2014/main" id="{A3CDB1C4-4B7A-48D9-8638-70DF828BEB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EDD15E-A1E1-4C0C-A962-2AD1B80CF666}"/>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15284287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60" name="Title Text"/>
          <p:cNvSpPr txBox="1">
            <a:spLocks noGrp="1"/>
          </p:cNvSpPr>
          <p:nvPr>
            <p:ph type="title"/>
          </p:nvPr>
        </p:nvSpPr>
        <p:spPr>
          <a:prstGeom prst="rect">
            <a:avLst/>
          </a:prstGeom>
        </p:spPr>
        <p:txBody>
          <a:bodyPr/>
          <a:lstStyle>
            <a:lvl1pPr>
              <a:defRPr>
                <a:solidFill>
                  <a:schemeClr val="accent3"/>
                </a:solidFill>
              </a:defRPr>
            </a:lvl1pPr>
          </a:lstStyle>
          <a:p>
            <a:r>
              <a:rPr dirty="0"/>
              <a:t>Title Text</a:t>
            </a:r>
          </a:p>
        </p:txBody>
      </p:sp>
      <p:sp>
        <p:nvSpPr>
          <p:cNvPr id="61" name="Body Level One…"/>
          <p:cNvSpPr txBox="1">
            <a:spLocks noGrp="1"/>
          </p:cNvSpPr>
          <p:nvPr>
            <p:ph type="body" idx="1"/>
          </p:nvPr>
        </p:nvSpPr>
        <p:spPr>
          <a:xfrm>
            <a:off x="535782" y="1562695"/>
            <a:ext cx="8786527" cy="4688086"/>
          </a:xfrm>
          <a:prstGeom prst="rect">
            <a:avLst/>
          </a:prstGeom>
        </p:spPr>
        <p:txBody>
          <a:bodyPr/>
          <a:lstStyle>
            <a:lvl1pPr marL="257166" indent="-257166">
              <a:defRPr>
                <a:solidFill>
                  <a:schemeClr val="tx1"/>
                </a:solidFill>
              </a:defRPr>
            </a:lvl1pPr>
            <a:lvl2pPr marL="514332" indent="-257166">
              <a:spcBef>
                <a:spcPts val="1125"/>
              </a:spcBef>
              <a:defRPr>
                <a:solidFill>
                  <a:schemeClr val="tx1"/>
                </a:solidFill>
              </a:defRPr>
            </a:lvl2pPr>
            <a:lvl3pPr marL="707206" indent="-257166">
              <a:spcBef>
                <a:spcPts val="562"/>
              </a:spcBef>
              <a:defRPr sz="2812">
                <a:solidFill>
                  <a:schemeClr val="tx1"/>
                </a:solidFill>
              </a:defRPr>
            </a:lvl3pPr>
            <a:lvl4pPr marL="900080" indent="-257166">
              <a:spcBef>
                <a:spcPts val="0"/>
              </a:spcBef>
              <a:defRPr sz="2812">
                <a:solidFill>
                  <a:schemeClr val="tx1"/>
                </a:solidFill>
              </a:defRPr>
            </a:lvl4pPr>
            <a:lvl5pPr marL="1092955" indent="-257166">
              <a:spcBef>
                <a:spcPts val="0"/>
              </a:spcBef>
              <a:defRPr sz="2812">
                <a:solidFill>
                  <a:schemeClr val="tx1"/>
                </a:solidFill>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62" name="Slide Number"/>
          <p:cNvSpPr txBox="1">
            <a:spLocks noGrp="1"/>
          </p:cNvSpPr>
          <p:nvPr>
            <p:ph type="sldNum" sz="quarter" idx="2"/>
          </p:nvPr>
        </p:nvSpPr>
        <p:spPr>
          <a:xfrm>
            <a:off x="15447360" y="6405248"/>
            <a:ext cx="278388" cy="274159"/>
          </a:xfrm>
          <a:prstGeom prst="rect">
            <a:avLst/>
          </a:prstGeom>
        </p:spPr>
        <p:txBody>
          <a:bodyPr/>
          <a:lstStyle/>
          <a:p>
            <a:pPr defTabSz="547695">
              <a:defRPr/>
            </a:pPr>
            <a:fld id="{86CB4B4D-7CA3-9044-876B-883B54F8677D}" type="slidenum">
              <a:rPr lang="en-US" smtClean="0"/>
              <a:pPr defTabSz="547695">
                <a:defRPr/>
              </a:pPr>
              <a:t>‹#›</a:t>
            </a:fld>
            <a:endParaRPr lang="en-US"/>
          </a:p>
        </p:txBody>
      </p:sp>
    </p:spTree>
    <p:extLst>
      <p:ext uri="{BB962C8B-B14F-4D97-AF65-F5344CB8AC3E}">
        <p14:creationId xmlns:p14="http://schemas.microsoft.com/office/powerpoint/2010/main" val="278759803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750D-385B-4340-80D6-9B052AFB3AD3}"/>
              </a:ext>
            </a:extLst>
          </p:cNvPr>
          <p:cNvSpPr>
            <a:spLocks noGrp="1"/>
          </p:cNvSpPr>
          <p:nvPr>
            <p:ph type="title"/>
          </p:nvPr>
        </p:nvSpPr>
        <p:spPr>
          <a:xfrm>
            <a:off x="838200" y="18255"/>
            <a:ext cx="10515600" cy="1325563"/>
          </a:xfrm>
        </p:spPr>
        <p:txBody>
          <a:bodyPr anchor="b">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23A752EB-722E-4ED5-8E4A-83E134B1F613}"/>
              </a:ext>
            </a:extLst>
          </p:cNvPr>
          <p:cNvSpPr>
            <a:spLocks noGrp="1"/>
          </p:cNvSpPr>
          <p:nvPr>
            <p:ph idx="1"/>
          </p:nvPr>
        </p:nvSpPr>
        <p:spPr>
          <a:xfrm>
            <a:off x="838200" y="1500160"/>
            <a:ext cx="7887346"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738D97-33FE-455F-99C1-5F94F8FEAE49}"/>
              </a:ext>
            </a:extLst>
          </p:cNvPr>
          <p:cNvSpPr>
            <a:spLocks noGrp="1"/>
          </p:cNvSpPr>
          <p:nvPr>
            <p:ph type="dt" sz="half" idx="10"/>
          </p:nvPr>
        </p:nvSpPr>
        <p:spPr/>
        <p:txBody>
          <a:bodyPr/>
          <a:lstStyle/>
          <a:p>
            <a:fld id="{07C7BFD4-467E-4EDE-93EA-052F5B39A4E5}" type="datetime1">
              <a:rPr lang="en-US" smtClean="0"/>
              <a:t>4/15/2026</a:t>
            </a:fld>
            <a:endParaRPr lang="en-US"/>
          </a:p>
        </p:txBody>
      </p:sp>
      <p:sp>
        <p:nvSpPr>
          <p:cNvPr id="5" name="Footer Placeholder 4">
            <a:extLst>
              <a:ext uri="{FF2B5EF4-FFF2-40B4-BE49-F238E27FC236}">
                <a16:creationId xmlns:a16="http://schemas.microsoft.com/office/drawing/2014/main" id="{0F871F14-9B49-4770-95DB-8F666E2A3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9E3BF3-5975-4AB7-B4BC-3D06649949E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330E7402-9AD9-47A7-9A7C-9E2D251980C6}"/>
              </a:ext>
            </a:extLst>
          </p:cNvPr>
          <p:cNvCxnSpPr/>
          <p:nvPr userDrawn="1"/>
        </p:nvCxnSpPr>
        <p:spPr>
          <a:xfrm>
            <a:off x="838200" y="142905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4330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de and Commentar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750D-385B-4340-80D6-9B052AFB3AD3}"/>
              </a:ext>
            </a:extLst>
          </p:cNvPr>
          <p:cNvSpPr>
            <a:spLocks noGrp="1"/>
          </p:cNvSpPr>
          <p:nvPr>
            <p:ph type="title"/>
          </p:nvPr>
        </p:nvSpPr>
        <p:spPr>
          <a:xfrm>
            <a:off x="838200" y="18255"/>
            <a:ext cx="10515600" cy="1325563"/>
          </a:xfrm>
        </p:spPr>
        <p:txBody>
          <a:bodyPr anchor="b">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23A752EB-722E-4ED5-8E4A-83E134B1F613}"/>
              </a:ext>
            </a:extLst>
          </p:cNvPr>
          <p:cNvSpPr>
            <a:spLocks noGrp="1"/>
          </p:cNvSpPr>
          <p:nvPr>
            <p:ph idx="1"/>
          </p:nvPr>
        </p:nvSpPr>
        <p:spPr>
          <a:xfrm>
            <a:off x="8246272" y="1631794"/>
            <a:ext cx="310752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738D97-33FE-455F-99C1-5F94F8FEAE49}"/>
              </a:ext>
            </a:extLst>
          </p:cNvPr>
          <p:cNvSpPr>
            <a:spLocks noGrp="1"/>
          </p:cNvSpPr>
          <p:nvPr>
            <p:ph type="dt" sz="half" idx="10"/>
          </p:nvPr>
        </p:nvSpPr>
        <p:spPr/>
        <p:txBody>
          <a:bodyPr/>
          <a:lstStyle/>
          <a:p>
            <a:fld id="{07C7BFD4-467E-4EDE-93EA-052F5B39A4E5}" type="datetime1">
              <a:rPr lang="en-US" smtClean="0"/>
              <a:t>4/15/2026</a:t>
            </a:fld>
            <a:endParaRPr lang="en-US"/>
          </a:p>
        </p:txBody>
      </p:sp>
      <p:sp>
        <p:nvSpPr>
          <p:cNvPr id="5" name="Footer Placeholder 4">
            <a:extLst>
              <a:ext uri="{FF2B5EF4-FFF2-40B4-BE49-F238E27FC236}">
                <a16:creationId xmlns:a16="http://schemas.microsoft.com/office/drawing/2014/main" id="{0F871F14-9B49-4770-95DB-8F666E2A3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9E3BF3-5975-4AB7-B4BC-3D06649949E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330E7402-9AD9-47A7-9A7C-9E2D251980C6}"/>
              </a:ext>
            </a:extLst>
          </p:cNvPr>
          <p:cNvCxnSpPr/>
          <p:nvPr userDrawn="1"/>
        </p:nvCxnSpPr>
        <p:spPr>
          <a:xfrm>
            <a:off x="838200" y="142905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8719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29689-97C8-4C74-9DA9-41C0380CB9AE}"/>
              </a:ext>
            </a:extLst>
          </p:cNvPr>
          <p:cNvSpPr>
            <a:spLocks noGrp="1"/>
          </p:cNvSpPr>
          <p:nvPr>
            <p:ph type="title"/>
          </p:nvPr>
        </p:nvSpPr>
        <p:spPr>
          <a:xfrm>
            <a:off x="838200" y="0"/>
            <a:ext cx="10515600" cy="1325563"/>
          </a:xfrm>
        </p:spPr>
        <p:txBody>
          <a:bodyPr anchor="b"/>
          <a:lstStyle/>
          <a:p>
            <a:r>
              <a:rPr lang="en-US" dirty="0"/>
              <a:t>Click to edit Master title style</a:t>
            </a:r>
          </a:p>
        </p:txBody>
      </p:sp>
      <p:sp>
        <p:nvSpPr>
          <p:cNvPr id="3" name="Date Placeholder 2">
            <a:extLst>
              <a:ext uri="{FF2B5EF4-FFF2-40B4-BE49-F238E27FC236}">
                <a16:creationId xmlns:a16="http://schemas.microsoft.com/office/drawing/2014/main" id="{3C79868A-EEF3-4A9B-8549-9BADCF283326}"/>
              </a:ext>
            </a:extLst>
          </p:cNvPr>
          <p:cNvSpPr>
            <a:spLocks noGrp="1"/>
          </p:cNvSpPr>
          <p:nvPr>
            <p:ph type="dt" sz="half" idx="10"/>
          </p:nvPr>
        </p:nvSpPr>
        <p:spPr/>
        <p:txBody>
          <a:bodyPr/>
          <a:lstStyle/>
          <a:p>
            <a:fld id="{109E55A0-C911-4F03-82FC-7E5926047D46}" type="datetime1">
              <a:rPr lang="en-US" smtClean="0"/>
              <a:t>4/15/2026</a:t>
            </a:fld>
            <a:endParaRPr lang="en-US"/>
          </a:p>
        </p:txBody>
      </p:sp>
      <p:sp>
        <p:nvSpPr>
          <p:cNvPr id="4" name="Footer Placeholder 3">
            <a:extLst>
              <a:ext uri="{FF2B5EF4-FFF2-40B4-BE49-F238E27FC236}">
                <a16:creationId xmlns:a16="http://schemas.microsoft.com/office/drawing/2014/main" id="{761E0DFD-410D-4C41-9994-4C58047D5E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F70F3D0-5AE9-4747-A0A6-354F0667F65B}"/>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7" name="Straight Connector 6">
            <a:extLst>
              <a:ext uri="{FF2B5EF4-FFF2-40B4-BE49-F238E27FC236}">
                <a16:creationId xmlns:a16="http://schemas.microsoft.com/office/drawing/2014/main" id="{D110EEB6-6E3B-42EF-B771-796D5DACD6D4}"/>
              </a:ext>
            </a:extLst>
          </p:cNvPr>
          <p:cNvCxnSpPr/>
          <p:nvPr userDrawn="1"/>
        </p:nvCxnSpPr>
        <p:spPr>
          <a:xfrm>
            <a:off x="838200" y="1325563"/>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5907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E102D-7499-4BDC-8BA2-825474D95747}"/>
              </a:ext>
            </a:extLst>
          </p:cNvPr>
          <p:cNvSpPr>
            <a:spLocks noGrp="1"/>
          </p:cNvSpPr>
          <p:nvPr>
            <p:ph type="title"/>
          </p:nvPr>
        </p:nvSpPr>
        <p:spPr>
          <a:xfrm>
            <a:off x="831850" y="1709738"/>
            <a:ext cx="10515600" cy="2852737"/>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B50BCC-FEA6-4C8B-92DD-12ECC6BE1D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476A10-0098-476E-99F2-6C7151D25FAF}"/>
              </a:ext>
            </a:extLst>
          </p:cNvPr>
          <p:cNvSpPr>
            <a:spLocks noGrp="1"/>
          </p:cNvSpPr>
          <p:nvPr>
            <p:ph type="dt" sz="half" idx="10"/>
          </p:nvPr>
        </p:nvSpPr>
        <p:spPr/>
        <p:txBody>
          <a:bodyPr/>
          <a:lstStyle/>
          <a:p>
            <a:fld id="{A533CBE2-D5BE-47AC-ADC2-9CDFC1D0CF90}" type="datetime1">
              <a:rPr lang="en-US" smtClean="0"/>
              <a:t>4/15/2026</a:t>
            </a:fld>
            <a:endParaRPr lang="en-US"/>
          </a:p>
        </p:txBody>
      </p:sp>
      <p:sp>
        <p:nvSpPr>
          <p:cNvPr id="5" name="Footer Placeholder 4">
            <a:extLst>
              <a:ext uri="{FF2B5EF4-FFF2-40B4-BE49-F238E27FC236}">
                <a16:creationId xmlns:a16="http://schemas.microsoft.com/office/drawing/2014/main" id="{7E629B59-28A4-457E-A9FE-D43E630E98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9126F7-7826-4EEA-BCF7-F8DB1CCCD1E6}"/>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04FB97FE-BFE6-42A0-A36F-BB63DB3E7E5E}"/>
              </a:ext>
            </a:extLst>
          </p:cNvPr>
          <p:cNvCxnSpPr/>
          <p:nvPr userDrawn="1"/>
        </p:nvCxnSpPr>
        <p:spPr>
          <a:xfrm>
            <a:off x="831850" y="4562475"/>
            <a:ext cx="1052195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908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AF8A4-82FA-4F62-BD67-4673378FCE4B}"/>
              </a:ext>
            </a:extLst>
          </p:cNvPr>
          <p:cNvSpPr>
            <a:spLocks noGrp="1"/>
          </p:cNvSpPr>
          <p:nvPr>
            <p:ph type="title"/>
          </p:nvPr>
        </p:nvSpPr>
        <p:spPr/>
        <p:txBody>
          <a:bodyPr anchor="b"/>
          <a:lstStyle/>
          <a:p>
            <a:r>
              <a:rPr lang="en-US" dirty="0"/>
              <a:t>Click to edit Master title style</a:t>
            </a:r>
          </a:p>
        </p:txBody>
      </p:sp>
      <p:sp>
        <p:nvSpPr>
          <p:cNvPr id="3" name="Content Placeholder 2">
            <a:extLst>
              <a:ext uri="{FF2B5EF4-FFF2-40B4-BE49-F238E27FC236}">
                <a16:creationId xmlns:a16="http://schemas.microsoft.com/office/drawing/2014/main" id="{C4D60252-C68E-46D7-AAA5-ABB7CE5E34AC}"/>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6A52B70-F8CF-48C4-AE1C-C9CF7101D08C}"/>
              </a:ext>
            </a:extLst>
          </p:cNvPr>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2E002AF-9677-413A-B99A-8C8BE9559F54}"/>
              </a:ext>
            </a:extLst>
          </p:cNvPr>
          <p:cNvSpPr>
            <a:spLocks noGrp="1"/>
          </p:cNvSpPr>
          <p:nvPr>
            <p:ph type="dt" sz="half" idx="10"/>
          </p:nvPr>
        </p:nvSpPr>
        <p:spPr/>
        <p:txBody>
          <a:bodyPr/>
          <a:lstStyle/>
          <a:p>
            <a:fld id="{39B7EDB1-CE74-4951-85A2-0B01C2128E28}" type="datetime1">
              <a:rPr lang="en-US" smtClean="0"/>
              <a:t>4/15/2026</a:t>
            </a:fld>
            <a:endParaRPr lang="en-US"/>
          </a:p>
        </p:txBody>
      </p:sp>
      <p:sp>
        <p:nvSpPr>
          <p:cNvPr id="6" name="Footer Placeholder 5">
            <a:extLst>
              <a:ext uri="{FF2B5EF4-FFF2-40B4-BE49-F238E27FC236}">
                <a16:creationId xmlns:a16="http://schemas.microsoft.com/office/drawing/2014/main" id="{75BD4DCA-3AF1-43DA-9E55-2BF67A618A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63AD69-C005-4694-9D91-F1A980961CC9}"/>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9" name="Straight Connector 8">
            <a:extLst>
              <a:ext uri="{FF2B5EF4-FFF2-40B4-BE49-F238E27FC236}">
                <a16:creationId xmlns:a16="http://schemas.microsoft.com/office/drawing/2014/main" id="{4505F67E-03A6-4630-A98D-6CACA3FBDDEF}"/>
              </a:ext>
            </a:extLst>
          </p:cNvPr>
          <p:cNvCxnSpPr/>
          <p:nvPr userDrawn="1"/>
        </p:nvCxnSpPr>
        <p:spPr>
          <a:xfrm>
            <a:off x="838200" y="169068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373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A34C9-6E2F-41F7-9D31-6E37FA5B47F9}"/>
              </a:ext>
            </a:extLst>
          </p:cNvPr>
          <p:cNvSpPr>
            <a:spLocks noGrp="1"/>
          </p:cNvSpPr>
          <p:nvPr>
            <p:ph type="title"/>
          </p:nvPr>
        </p:nvSpPr>
        <p:spPr>
          <a:xfrm>
            <a:off x="839788" y="365125"/>
            <a:ext cx="10515600" cy="1325563"/>
          </a:xfrm>
        </p:spPr>
        <p:txBody>
          <a:bodyPr anchor="b"/>
          <a:lstStyle/>
          <a:p>
            <a:r>
              <a:rPr lang="en-US" dirty="0"/>
              <a:t>Click to edit Master title style</a:t>
            </a:r>
          </a:p>
        </p:txBody>
      </p:sp>
      <p:sp>
        <p:nvSpPr>
          <p:cNvPr id="3" name="Text Placeholder 2">
            <a:extLst>
              <a:ext uri="{FF2B5EF4-FFF2-40B4-BE49-F238E27FC236}">
                <a16:creationId xmlns:a16="http://schemas.microsoft.com/office/drawing/2014/main" id="{B9BFBC22-43A4-440D-AAD7-465FAB57BE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BEFE43-C4CC-4FF0-B176-0C879EF27A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8920B2B-FD99-4575-BC29-4A9B8A50BB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7A5329-47DA-4A08-8E7B-D898E11B7C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A08467-E7C4-4D3F-99C5-6D3AC3B22260}"/>
              </a:ext>
            </a:extLst>
          </p:cNvPr>
          <p:cNvSpPr>
            <a:spLocks noGrp="1"/>
          </p:cNvSpPr>
          <p:nvPr>
            <p:ph type="dt" sz="half" idx="10"/>
          </p:nvPr>
        </p:nvSpPr>
        <p:spPr/>
        <p:txBody>
          <a:bodyPr/>
          <a:lstStyle/>
          <a:p>
            <a:fld id="{2BC7EB92-A5C2-4807-A9DC-9EDE6CBFB241}" type="datetime1">
              <a:rPr lang="en-US" smtClean="0"/>
              <a:t>4/15/2026</a:t>
            </a:fld>
            <a:endParaRPr lang="en-US"/>
          </a:p>
        </p:txBody>
      </p:sp>
      <p:sp>
        <p:nvSpPr>
          <p:cNvPr id="8" name="Footer Placeholder 7">
            <a:extLst>
              <a:ext uri="{FF2B5EF4-FFF2-40B4-BE49-F238E27FC236}">
                <a16:creationId xmlns:a16="http://schemas.microsoft.com/office/drawing/2014/main" id="{5AA2D386-C960-49F4-8E0B-5A602B2133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5B938FD-9718-4972-A4A8-237B1A211C4A}"/>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2077612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E7A444-7D99-4911-9642-3917FA60A00A}"/>
              </a:ext>
            </a:extLst>
          </p:cNvPr>
          <p:cNvSpPr>
            <a:spLocks noGrp="1"/>
          </p:cNvSpPr>
          <p:nvPr>
            <p:ph type="dt" sz="half" idx="10"/>
          </p:nvPr>
        </p:nvSpPr>
        <p:spPr/>
        <p:txBody>
          <a:bodyPr/>
          <a:lstStyle/>
          <a:p>
            <a:fld id="{2B7B7EE0-7771-4CD5-9B2B-3550753A54A1}" type="datetime1">
              <a:rPr lang="en-US" smtClean="0"/>
              <a:t>4/15/2026</a:t>
            </a:fld>
            <a:endParaRPr lang="en-US"/>
          </a:p>
        </p:txBody>
      </p:sp>
      <p:sp>
        <p:nvSpPr>
          <p:cNvPr id="3" name="Footer Placeholder 2">
            <a:extLst>
              <a:ext uri="{FF2B5EF4-FFF2-40B4-BE49-F238E27FC236}">
                <a16:creationId xmlns:a16="http://schemas.microsoft.com/office/drawing/2014/main" id="{A3F82BF4-8CCE-40F5-87BF-30A8215B5E2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281BF9-93A3-4F18-ADE7-E0E4F974DBE9}"/>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279463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55BC0-2C78-4530-B512-097E3FFC82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78D3CA-F128-4EAA-A043-41667828A9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AEE186-B06D-4105-84EF-95DBBCFDA4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086144-00CA-4143-8DA2-416236D78A82}"/>
              </a:ext>
            </a:extLst>
          </p:cNvPr>
          <p:cNvSpPr>
            <a:spLocks noGrp="1"/>
          </p:cNvSpPr>
          <p:nvPr>
            <p:ph type="dt" sz="half" idx="10"/>
          </p:nvPr>
        </p:nvSpPr>
        <p:spPr/>
        <p:txBody>
          <a:bodyPr/>
          <a:lstStyle/>
          <a:p>
            <a:fld id="{F8B318B3-0E87-4416-A9B8-D891968C2727}" type="datetime1">
              <a:rPr lang="en-US" smtClean="0"/>
              <a:t>4/15/2026</a:t>
            </a:fld>
            <a:endParaRPr lang="en-US"/>
          </a:p>
        </p:txBody>
      </p:sp>
      <p:sp>
        <p:nvSpPr>
          <p:cNvPr id="6" name="Footer Placeholder 5">
            <a:extLst>
              <a:ext uri="{FF2B5EF4-FFF2-40B4-BE49-F238E27FC236}">
                <a16:creationId xmlns:a16="http://schemas.microsoft.com/office/drawing/2014/main" id="{E338B172-43F1-4139-BF32-2DEDF2781D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3CB3DF-517A-4E87-8D32-82F85C3985F1}"/>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2397843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06F07A-0B22-4914-812A-DBA02B47952B}"/>
              </a:ext>
            </a:extLst>
          </p:cNvPr>
          <p:cNvSpPr>
            <a:spLocks noGrp="1"/>
          </p:cNvSpPr>
          <p:nvPr>
            <p:ph type="title"/>
          </p:nvPr>
        </p:nvSpPr>
        <p:spPr>
          <a:xfrm>
            <a:off x="838200" y="365125"/>
            <a:ext cx="10515600" cy="1325563"/>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892B9C33-4FFB-4197-A3C1-E6E3EB58E2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335E0F7-CC95-4DF1-9224-82B2702A27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997E8-DDEE-43F1-8D9B-F8A1E11DE488}" type="datetime1">
              <a:rPr lang="en-US" smtClean="0"/>
              <a:t>4/15/2026</a:t>
            </a:fld>
            <a:endParaRPr lang="en-US"/>
          </a:p>
        </p:txBody>
      </p:sp>
      <p:sp>
        <p:nvSpPr>
          <p:cNvPr id="5" name="Footer Placeholder 4">
            <a:extLst>
              <a:ext uri="{FF2B5EF4-FFF2-40B4-BE49-F238E27FC236}">
                <a16:creationId xmlns:a16="http://schemas.microsoft.com/office/drawing/2014/main" id="{C63761D0-ED27-4802-A5F0-EFD89884E1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47E668E-F846-4B39-92B8-B429C92F7F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37917-FD3A-4669-9018-DA04BCDD3D75}" type="slidenum">
              <a:rPr lang="en-US" smtClean="0"/>
              <a:t>‹#›</a:t>
            </a:fld>
            <a:endParaRPr lang="en-US"/>
          </a:p>
        </p:txBody>
      </p:sp>
    </p:spTree>
    <p:extLst>
      <p:ext uri="{BB962C8B-B14F-4D97-AF65-F5344CB8AC3E}">
        <p14:creationId xmlns:p14="http://schemas.microsoft.com/office/powerpoint/2010/main" val="2223476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4" r:id="rId4"/>
    <p:sldLayoutId id="2147483651" r:id="rId5"/>
    <p:sldLayoutId id="2147483652" r:id="rId6"/>
    <p:sldLayoutId id="2147483653" r:id="rId7"/>
    <p:sldLayoutId id="2147483655" r:id="rId8"/>
    <p:sldLayoutId id="2147483656" r:id="rId9"/>
    <p:sldLayoutId id="2147483657" r:id="rId10"/>
    <p:sldLayoutId id="2147483658" r:id="rId11"/>
    <p:sldLayoutId id="2147483659" r:id="rId12"/>
    <p:sldLayoutId id="2147483661" r:id="rId13"/>
  </p:sldLayoutIdLst>
  <p:hf hdr="0" ftr="0" dt="0"/>
  <p:txStyles>
    <p:titleStyle>
      <a:lvl1pPr algn="l" defTabSz="914400" rtl="0" eaLnBrk="1" latinLnBrk="0" hangingPunct="1">
        <a:lnSpc>
          <a:spcPct val="90000"/>
        </a:lnSpc>
        <a:spcBef>
          <a:spcPct val="0"/>
        </a:spcBef>
        <a:buNone/>
        <a:defRPr sz="4400" kern="1200">
          <a:solidFill>
            <a:srgbClr val="0070C0"/>
          </a:solidFill>
          <a:latin typeface="Verdana" panose="020B0604030504040204" pitchFamily="34" charset="0"/>
          <a:ea typeface="Verdana" panose="020B0604030504040204" pitchFamily="34" charset="0"/>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svg"/><Relationship Id="rId7" Type="http://schemas.openxmlformats.org/officeDocument/2006/relationships/image" Target="../media/image5.sv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4.svg"/><Relationship Id="rId5" Type="http://schemas.openxmlformats.org/officeDocument/2006/relationships/image" Target="../media/image3.sv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65BC5-92E6-4F5A-B981-1C5EE975861B}"/>
              </a:ext>
            </a:extLst>
          </p:cNvPr>
          <p:cNvSpPr>
            <a:spLocks noGrp="1"/>
          </p:cNvSpPr>
          <p:nvPr>
            <p:ph type="ctrTitle"/>
          </p:nvPr>
        </p:nvSpPr>
        <p:spPr/>
        <p:txBody>
          <a:bodyPr anchor="t">
            <a:normAutofit/>
          </a:bodyPr>
          <a:lstStyle/>
          <a:p>
            <a:r>
              <a:rPr lang="en-US" altLang="en-US" dirty="0">
                <a:sym typeface="Helvetica Neue" charset="0"/>
              </a:rPr>
              <a:t>CS 4530: Fundamentals of Software Engineering</a:t>
            </a:r>
            <a:br>
              <a:rPr lang="en-US" altLang="en-US" dirty="0">
                <a:sym typeface="Helvetica Neue" charset="0"/>
              </a:rPr>
            </a:br>
            <a:r>
              <a:rPr lang="en-US" altLang="en-US" dirty="0">
                <a:sym typeface="Helvetica Neue" charset="0"/>
              </a:rPr>
              <a:t>Module 2.2: </a:t>
            </a:r>
            <a:r>
              <a:rPr lang="en-US" altLang="en-US">
                <a:sym typeface="Helvetica Neue" charset="0"/>
              </a:rPr>
              <a:t>Test-Driven Development</a:t>
            </a:r>
            <a:endParaRPr lang="en-US" sz="3200" dirty="0"/>
          </a:p>
        </p:txBody>
      </p:sp>
      <p:sp>
        <p:nvSpPr>
          <p:cNvPr id="8" name="Subtitle 7">
            <a:extLst>
              <a:ext uri="{FF2B5EF4-FFF2-40B4-BE49-F238E27FC236}">
                <a16:creationId xmlns:a16="http://schemas.microsoft.com/office/drawing/2014/main" id="{5B356C44-32EB-4AC4-94B7-A86895491E70}"/>
              </a:ext>
            </a:extLst>
          </p:cNvPr>
          <p:cNvSpPr>
            <a:spLocks noGrp="1"/>
          </p:cNvSpPr>
          <p:nvPr>
            <p:ph type="subTitle" idx="1"/>
          </p:nvPr>
        </p:nvSpPr>
        <p:spPr/>
        <p:txBody>
          <a:bodyPr/>
          <a:lstStyle/>
          <a:p>
            <a:r>
              <a:rPr lang="en-US" sz="2400" dirty="0"/>
              <a:t>Adeel Bhutta</a:t>
            </a:r>
          </a:p>
          <a:p>
            <a:pPr>
              <a:lnSpc>
                <a:spcPct val="100000"/>
              </a:lnSpc>
            </a:pPr>
            <a:r>
              <a:rPr lang="en-US" sz="2400" dirty="0"/>
              <a:t>Khoury College of Computer Sciences</a:t>
            </a:r>
          </a:p>
          <a:p>
            <a:endParaRPr lang="en-US" dirty="0"/>
          </a:p>
        </p:txBody>
      </p:sp>
      <p:sp>
        <p:nvSpPr>
          <p:cNvPr id="4" name="Slide Number Placeholder 3">
            <a:extLst>
              <a:ext uri="{FF2B5EF4-FFF2-40B4-BE49-F238E27FC236}">
                <a16:creationId xmlns:a16="http://schemas.microsoft.com/office/drawing/2014/main" id="{CECC5E2E-7170-455B-A37A-DBAC705CE98E}"/>
              </a:ext>
            </a:extLst>
          </p:cNvPr>
          <p:cNvSpPr>
            <a:spLocks noGrp="1"/>
          </p:cNvSpPr>
          <p:nvPr>
            <p:ph type="sldNum" sz="quarter" idx="12"/>
          </p:nvPr>
        </p:nvSpPr>
        <p:spPr/>
        <p:txBody>
          <a:bodyPr/>
          <a:lstStyle/>
          <a:p>
            <a:fld id="{20F37917-FD3A-4669-9018-DA04BCDD3D75}" type="slidenum">
              <a:rPr lang="en-US" smtClean="0"/>
              <a:pPr/>
              <a:t>1</a:t>
            </a:fld>
            <a:endParaRPr lang="en-US"/>
          </a:p>
        </p:txBody>
      </p:sp>
      <p:sp>
        <p:nvSpPr>
          <p:cNvPr id="3" name="Rectangle 2">
            <a:extLst>
              <a:ext uri="{FF2B5EF4-FFF2-40B4-BE49-F238E27FC236}">
                <a16:creationId xmlns:a16="http://schemas.microsoft.com/office/drawing/2014/main" id="{3B7BC06A-54D1-4D10-B536-9DF33B2C3997}"/>
              </a:ext>
            </a:extLst>
          </p:cNvPr>
          <p:cNvSpPr/>
          <p:nvPr/>
        </p:nvSpPr>
        <p:spPr>
          <a:xfrm>
            <a:off x="539260" y="5710019"/>
            <a:ext cx="6096000" cy="369332"/>
          </a:xfrm>
          <a:prstGeom prst="rect">
            <a:avLst/>
          </a:prstGeom>
        </p:spPr>
        <p:txBody>
          <a:bodyPr>
            <a:spAutoFit/>
          </a:bodyPr>
          <a:lstStyle/>
          <a:p>
            <a:r>
              <a:rPr lang="en-US" dirty="0">
                <a:solidFill>
                  <a:srgbClr val="5C5962"/>
                </a:solidFill>
              </a:rPr>
              <a:t>© 2026 Released under the </a:t>
            </a:r>
            <a:r>
              <a:rPr lang="en-US" dirty="0">
                <a:solidFill>
                  <a:srgbClr val="D41B2C"/>
                </a:solidFill>
                <a:hlinkClick r:id="rId3"/>
              </a:rPr>
              <a:t>CC BY-SA</a:t>
            </a:r>
            <a:r>
              <a:rPr lang="en-US" dirty="0">
                <a:solidFill>
                  <a:srgbClr val="5C5962"/>
                </a:solidFill>
              </a:rPr>
              <a:t> license</a:t>
            </a:r>
            <a:endParaRPr lang="en-US" dirty="0"/>
          </a:p>
        </p:txBody>
      </p:sp>
      <p:sp>
        <p:nvSpPr>
          <p:cNvPr id="5" name="TextBox 4">
            <a:extLst>
              <a:ext uri="{FF2B5EF4-FFF2-40B4-BE49-F238E27FC236}">
                <a16:creationId xmlns:a16="http://schemas.microsoft.com/office/drawing/2014/main" id="{E2CC67B2-D054-4205-15E3-D9ECBB15CFBA}"/>
              </a:ext>
            </a:extLst>
          </p:cNvPr>
          <p:cNvSpPr txBox="1"/>
          <p:nvPr/>
        </p:nvSpPr>
        <p:spPr>
          <a:xfrm>
            <a:off x="-3002692" y="4003589"/>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3025610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3687-81AD-7CCD-E1ED-B5545D77FB14}"/>
              </a:ext>
            </a:extLst>
          </p:cNvPr>
          <p:cNvSpPr>
            <a:spLocks noGrp="1"/>
          </p:cNvSpPr>
          <p:nvPr>
            <p:ph type="title"/>
          </p:nvPr>
        </p:nvSpPr>
        <p:spPr/>
        <p:txBody>
          <a:bodyPr/>
          <a:lstStyle/>
          <a:p>
            <a:r>
              <a:rPr lang="en-US" dirty="0"/>
              <a:t>Design and Negotiate</a:t>
            </a:r>
          </a:p>
        </p:txBody>
      </p:sp>
      <p:sp>
        <p:nvSpPr>
          <p:cNvPr id="3" name="Content Placeholder 2">
            <a:extLst>
              <a:ext uri="{FF2B5EF4-FFF2-40B4-BE49-F238E27FC236}">
                <a16:creationId xmlns:a16="http://schemas.microsoft.com/office/drawing/2014/main" id="{184748BE-4D4B-A8D9-FE4E-0B0AE7267FAE}"/>
              </a:ext>
            </a:extLst>
          </p:cNvPr>
          <p:cNvSpPr>
            <a:spLocks noGrp="1"/>
          </p:cNvSpPr>
          <p:nvPr>
            <p:ph idx="1"/>
          </p:nvPr>
        </p:nvSpPr>
        <p:spPr/>
        <p:txBody>
          <a:bodyPr>
            <a:normAutofit lnSpcReduction="10000"/>
          </a:bodyPr>
          <a:lstStyle/>
          <a:p>
            <a:r>
              <a:rPr lang="en-US" dirty="0"/>
              <a:t>Design the least fragment of the system that could possibly deliver the COS. (YAGNI!)</a:t>
            </a:r>
          </a:p>
          <a:p>
            <a:pPr lvl="1"/>
            <a:r>
              <a:rPr lang="en-US" dirty="0"/>
              <a:t>What data would the system need?</a:t>
            </a:r>
          </a:p>
          <a:p>
            <a:pPr lvl="1"/>
            <a:r>
              <a:rPr lang="en-US" dirty="0"/>
              <a:t>What operations are needed on the data?</a:t>
            </a:r>
          </a:p>
          <a:p>
            <a:pPr lvl="1"/>
            <a:r>
              <a:rPr lang="en-US" dirty="0"/>
              <a:t>Give names to the testable things</a:t>
            </a:r>
          </a:p>
          <a:p>
            <a:r>
              <a:rPr lang="en-US" dirty="0"/>
              <a:t>Negotiate</a:t>
            </a:r>
          </a:p>
          <a:p>
            <a:pPr lvl="1"/>
            <a:r>
              <a:rPr lang="en-US" dirty="0"/>
              <a:t>Does the data include everything that the client wants?</a:t>
            </a:r>
          </a:p>
          <a:p>
            <a:pPr lvl="1"/>
            <a:r>
              <a:rPr lang="en-US" dirty="0"/>
              <a:t>Do the operations include enough to support the COS?</a:t>
            </a:r>
          </a:p>
          <a:p>
            <a:pPr lvl="1"/>
            <a:r>
              <a:rPr lang="en-US" dirty="0"/>
              <a:t>Did the client forget something?</a:t>
            </a:r>
          </a:p>
          <a:p>
            <a:pPr lvl="1"/>
            <a:r>
              <a:rPr lang="en-US" dirty="0"/>
              <a:t>Are the COS realistic and achievable?</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F4A4EC20-2283-DE87-B167-3C0A96E80520}"/>
              </a:ext>
            </a:extLst>
          </p:cNvPr>
          <p:cNvSpPr>
            <a:spLocks noGrp="1"/>
          </p:cNvSpPr>
          <p:nvPr>
            <p:ph type="sldNum" sz="quarter" idx="12"/>
          </p:nvPr>
        </p:nvSpPr>
        <p:spPr/>
        <p:txBody>
          <a:bodyPr/>
          <a:lstStyle/>
          <a:p>
            <a:fld id="{20F37917-FD3A-4669-9018-DA04BCDD3D75}" type="slidenum">
              <a:rPr lang="en-US" smtClean="0"/>
              <a:t>10</a:t>
            </a:fld>
            <a:endParaRPr lang="en-US"/>
          </a:p>
        </p:txBody>
      </p:sp>
    </p:spTree>
    <p:extLst>
      <p:ext uri="{BB962C8B-B14F-4D97-AF65-F5344CB8AC3E}">
        <p14:creationId xmlns:p14="http://schemas.microsoft.com/office/powerpoint/2010/main" val="1213968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491266FA-7D17-ED82-7BB7-8ACF5D3FE62D}"/>
              </a:ext>
            </a:extLst>
          </p:cNvPr>
          <p:cNvSpPr>
            <a:spLocks noGrp="1"/>
          </p:cNvSpPr>
          <p:nvPr>
            <p:ph type="title"/>
          </p:nvPr>
        </p:nvSpPr>
        <p:spPr>
          <a:xfrm>
            <a:off x="838200" y="18255"/>
            <a:ext cx="10515600" cy="1325563"/>
          </a:xfrm>
        </p:spPr>
        <p:txBody>
          <a:bodyPr/>
          <a:lstStyle/>
          <a:p>
            <a:r>
              <a:rPr lang="en-US" dirty="0"/>
              <a:t>First negotiation: what are we going to test?</a:t>
            </a:r>
          </a:p>
        </p:txBody>
      </p:sp>
      <p:sp>
        <p:nvSpPr>
          <p:cNvPr id="18" name="Content Placeholder 17">
            <a:extLst>
              <a:ext uri="{FF2B5EF4-FFF2-40B4-BE49-F238E27FC236}">
                <a16:creationId xmlns:a16="http://schemas.microsoft.com/office/drawing/2014/main" id="{651784EA-5DAA-EEAF-EFC4-3B8F06F66181}"/>
              </a:ext>
            </a:extLst>
          </p:cNvPr>
          <p:cNvSpPr>
            <a:spLocks noGrp="1"/>
          </p:cNvSpPr>
          <p:nvPr>
            <p:ph idx="1"/>
          </p:nvPr>
        </p:nvSpPr>
        <p:spPr>
          <a:xfrm>
            <a:off x="838200" y="1500189"/>
            <a:ext cx="7886700" cy="1128926"/>
          </a:xfrm>
        </p:spPr>
        <p:txBody>
          <a:bodyPr/>
          <a:lstStyle/>
          <a:p>
            <a:pPr marL="0" indent="0">
              <a:buNone/>
            </a:pPr>
            <a:r>
              <a:rPr lang="en-US" dirty="0"/>
              <a:t>A user story is about a person in a specific role, who will need to access a complex application</a:t>
            </a:r>
          </a:p>
          <a:p>
            <a:endParaRPr lang="en-US" dirty="0"/>
          </a:p>
        </p:txBody>
      </p:sp>
      <p:sp>
        <p:nvSpPr>
          <p:cNvPr id="4" name="Slide Number Placeholder 3">
            <a:extLst>
              <a:ext uri="{FF2B5EF4-FFF2-40B4-BE49-F238E27FC236}">
                <a16:creationId xmlns:a16="http://schemas.microsoft.com/office/drawing/2014/main" id="{5AB06B56-B6A5-3BB9-CFAF-C75C2A59EC07}"/>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t>11</a:t>
            </a:fld>
            <a:endParaRPr lang="en-US"/>
          </a:p>
        </p:txBody>
      </p:sp>
      <p:sp>
        <p:nvSpPr>
          <p:cNvPr id="7" name="Rectangle 6">
            <a:extLst>
              <a:ext uri="{FF2B5EF4-FFF2-40B4-BE49-F238E27FC236}">
                <a16:creationId xmlns:a16="http://schemas.microsoft.com/office/drawing/2014/main" id="{0ED49A40-295A-45A3-0DF8-CAF6341BECC6}"/>
              </a:ext>
            </a:extLst>
          </p:cNvPr>
          <p:cNvSpPr/>
          <p:nvPr/>
        </p:nvSpPr>
        <p:spPr>
          <a:xfrm>
            <a:off x="8225117" y="3205182"/>
            <a:ext cx="1264023" cy="914400"/>
          </a:xfrm>
          <a:prstGeom prst="rect">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Web Application</a:t>
            </a:r>
          </a:p>
        </p:txBody>
      </p:sp>
      <p:sp>
        <p:nvSpPr>
          <p:cNvPr id="8" name="Left-Right Arrow 7">
            <a:extLst>
              <a:ext uri="{FF2B5EF4-FFF2-40B4-BE49-F238E27FC236}">
                <a16:creationId xmlns:a16="http://schemas.microsoft.com/office/drawing/2014/main" id="{E7D8BBF6-B5F7-EFBB-18C2-C167C3BBDB3D}"/>
              </a:ext>
            </a:extLst>
          </p:cNvPr>
          <p:cNvSpPr/>
          <p:nvPr/>
        </p:nvSpPr>
        <p:spPr>
          <a:xfrm>
            <a:off x="9628091" y="3279141"/>
            <a:ext cx="1344707" cy="793376"/>
          </a:xfrm>
          <a:prstGeom prst="leftRightArrow">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browser</a:t>
            </a:r>
          </a:p>
        </p:txBody>
      </p:sp>
      <p:sp>
        <p:nvSpPr>
          <p:cNvPr id="10" name="Rectangle 9">
            <a:extLst>
              <a:ext uri="{FF2B5EF4-FFF2-40B4-BE49-F238E27FC236}">
                <a16:creationId xmlns:a16="http://schemas.microsoft.com/office/drawing/2014/main" id="{85AA6A23-404B-1513-C107-53ED0D01A7F6}"/>
              </a:ext>
            </a:extLst>
          </p:cNvPr>
          <p:cNvSpPr/>
          <p:nvPr/>
        </p:nvSpPr>
        <p:spPr>
          <a:xfrm>
            <a:off x="11111749" y="3218629"/>
            <a:ext cx="954745" cy="914400"/>
          </a:xfrm>
          <a:prstGeom prst="rect">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User</a:t>
            </a:r>
          </a:p>
        </p:txBody>
      </p:sp>
      <p:sp>
        <p:nvSpPr>
          <p:cNvPr id="11" name="Left-Right Arrow 10">
            <a:extLst>
              <a:ext uri="{FF2B5EF4-FFF2-40B4-BE49-F238E27FC236}">
                <a16:creationId xmlns:a16="http://schemas.microsoft.com/office/drawing/2014/main" id="{B4AEA584-B421-89E2-9043-D9A619BE8D98}"/>
              </a:ext>
            </a:extLst>
          </p:cNvPr>
          <p:cNvSpPr/>
          <p:nvPr/>
        </p:nvSpPr>
        <p:spPr>
          <a:xfrm>
            <a:off x="6741459" y="3265694"/>
            <a:ext cx="1344707" cy="793376"/>
          </a:xfrm>
          <a:prstGeom prst="leftRightArrow">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internet</a:t>
            </a:r>
          </a:p>
        </p:txBody>
      </p:sp>
      <p:sp>
        <p:nvSpPr>
          <p:cNvPr id="12" name="Rectangle 11">
            <a:extLst>
              <a:ext uri="{FF2B5EF4-FFF2-40B4-BE49-F238E27FC236}">
                <a16:creationId xmlns:a16="http://schemas.microsoft.com/office/drawing/2014/main" id="{A53A22EB-B4FA-07C1-2DF7-C027E82F30E8}"/>
              </a:ext>
            </a:extLst>
          </p:cNvPr>
          <p:cNvSpPr/>
          <p:nvPr/>
        </p:nvSpPr>
        <p:spPr>
          <a:xfrm>
            <a:off x="5338485" y="3205182"/>
            <a:ext cx="1264023" cy="914400"/>
          </a:xfrm>
          <a:prstGeom prst="rect">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Controller</a:t>
            </a:r>
          </a:p>
        </p:txBody>
      </p:sp>
      <p:sp>
        <p:nvSpPr>
          <p:cNvPr id="13" name="Left-Right Arrow 12">
            <a:extLst>
              <a:ext uri="{FF2B5EF4-FFF2-40B4-BE49-F238E27FC236}">
                <a16:creationId xmlns:a16="http://schemas.microsoft.com/office/drawing/2014/main" id="{BB3CAC0F-77D4-461B-D4FA-73CADE174C49}"/>
              </a:ext>
            </a:extLst>
          </p:cNvPr>
          <p:cNvSpPr/>
          <p:nvPr/>
        </p:nvSpPr>
        <p:spPr>
          <a:xfrm>
            <a:off x="4141694" y="3279141"/>
            <a:ext cx="1057840" cy="793376"/>
          </a:xfrm>
          <a:prstGeom prst="leftRightArrow">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API</a:t>
            </a:r>
          </a:p>
        </p:txBody>
      </p:sp>
      <p:sp>
        <p:nvSpPr>
          <p:cNvPr id="14" name="Rectangle 13">
            <a:extLst>
              <a:ext uri="{FF2B5EF4-FFF2-40B4-BE49-F238E27FC236}">
                <a16:creationId xmlns:a16="http://schemas.microsoft.com/office/drawing/2014/main" id="{FA14159E-C3BA-5A8C-0D6B-5BC12AB9E5E4}"/>
              </a:ext>
            </a:extLst>
          </p:cNvPr>
          <p:cNvSpPr/>
          <p:nvPr/>
        </p:nvSpPr>
        <p:spPr>
          <a:xfrm>
            <a:off x="2738720" y="3205182"/>
            <a:ext cx="1264023" cy="914400"/>
          </a:xfrm>
          <a:prstGeom prst="rect">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Service</a:t>
            </a:r>
          </a:p>
        </p:txBody>
      </p:sp>
      <p:sp>
        <p:nvSpPr>
          <p:cNvPr id="16" name="Rectangle 15">
            <a:extLst>
              <a:ext uri="{FF2B5EF4-FFF2-40B4-BE49-F238E27FC236}">
                <a16:creationId xmlns:a16="http://schemas.microsoft.com/office/drawing/2014/main" id="{9DC83E07-B879-9D36-DF3C-28362F1F27E3}"/>
              </a:ext>
            </a:extLst>
          </p:cNvPr>
          <p:cNvSpPr/>
          <p:nvPr/>
        </p:nvSpPr>
        <p:spPr>
          <a:xfrm>
            <a:off x="125506" y="3205182"/>
            <a:ext cx="1264023" cy="914400"/>
          </a:xfrm>
          <a:prstGeom prst="rect">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Database</a:t>
            </a:r>
          </a:p>
        </p:txBody>
      </p:sp>
      <p:sp>
        <p:nvSpPr>
          <p:cNvPr id="19" name="Left-Right Arrow 18">
            <a:extLst>
              <a:ext uri="{FF2B5EF4-FFF2-40B4-BE49-F238E27FC236}">
                <a16:creationId xmlns:a16="http://schemas.microsoft.com/office/drawing/2014/main" id="{E2AC018E-CD17-9541-D09A-5703FA932F29}"/>
              </a:ext>
            </a:extLst>
          </p:cNvPr>
          <p:cNvSpPr/>
          <p:nvPr/>
        </p:nvSpPr>
        <p:spPr>
          <a:xfrm>
            <a:off x="1541929" y="3265694"/>
            <a:ext cx="1057840" cy="793376"/>
          </a:xfrm>
          <a:prstGeom prst="leftRightArrow">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API</a:t>
            </a:r>
          </a:p>
        </p:txBody>
      </p:sp>
      <p:sp>
        <p:nvSpPr>
          <p:cNvPr id="2" name="TextBox 1">
            <a:extLst>
              <a:ext uri="{FF2B5EF4-FFF2-40B4-BE49-F238E27FC236}">
                <a16:creationId xmlns:a16="http://schemas.microsoft.com/office/drawing/2014/main" id="{2B95460E-29BC-A413-B6CC-C5D3D332CAD2}"/>
              </a:ext>
            </a:extLst>
          </p:cNvPr>
          <p:cNvSpPr txBox="1"/>
          <p:nvPr/>
        </p:nvSpPr>
        <p:spPr>
          <a:xfrm>
            <a:off x="2075935" y="778476"/>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5" name="Left Brace 4">
            <a:extLst>
              <a:ext uri="{FF2B5EF4-FFF2-40B4-BE49-F238E27FC236}">
                <a16:creationId xmlns:a16="http://schemas.microsoft.com/office/drawing/2014/main" id="{AE46A944-6579-9B73-8430-D723475690AC}"/>
              </a:ext>
            </a:extLst>
          </p:cNvPr>
          <p:cNvSpPr/>
          <p:nvPr/>
        </p:nvSpPr>
        <p:spPr>
          <a:xfrm rot="16200000">
            <a:off x="4404064" y="3966517"/>
            <a:ext cx="533100" cy="1057840"/>
          </a:xfrm>
          <a:prstGeom prst="leftBrace">
            <a:avLst/>
          </a:prstGeom>
          <a:ln w="12700">
            <a:solidFill>
              <a:schemeClr val="tx1"/>
            </a:solidFill>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Content Placeholder 17">
            <a:extLst>
              <a:ext uri="{FF2B5EF4-FFF2-40B4-BE49-F238E27FC236}">
                <a16:creationId xmlns:a16="http://schemas.microsoft.com/office/drawing/2014/main" id="{28A7A9F3-B907-3844-5DB2-5C97B53D72A2}"/>
              </a:ext>
            </a:extLst>
          </p:cNvPr>
          <p:cNvSpPr txBox="1">
            <a:spLocks/>
          </p:cNvSpPr>
          <p:nvPr/>
        </p:nvSpPr>
        <p:spPr>
          <a:xfrm>
            <a:off x="2152650" y="4793348"/>
            <a:ext cx="7886700" cy="1128926"/>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We test specific parts of the application, still thinking about the user story and conditions of satisfaction</a:t>
            </a:r>
          </a:p>
          <a:p>
            <a:endParaRPr lang="en-US" dirty="0"/>
          </a:p>
        </p:txBody>
      </p:sp>
      <p:sp>
        <p:nvSpPr>
          <p:cNvPr id="3" name="Rectangle 2">
            <a:extLst>
              <a:ext uri="{FF2B5EF4-FFF2-40B4-BE49-F238E27FC236}">
                <a16:creationId xmlns:a16="http://schemas.microsoft.com/office/drawing/2014/main" id="{A749E57E-6A6E-810F-5AAC-14B75AE02267}"/>
              </a:ext>
            </a:extLst>
          </p:cNvPr>
          <p:cNvSpPr/>
          <p:nvPr/>
        </p:nvSpPr>
        <p:spPr>
          <a:xfrm>
            <a:off x="5199534" y="2862470"/>
            <a:ext cx="6992466" cy="1709530"/>
          </a:xfrm>
          <a:prstGeom prst="rect">
            <a:avLst/>
          </a:prstGeom>
          <a:solidFill>
            <a:schemeClr val="bg1">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dirty="0">
              <a:solidFill>
                <a:schemeClr val="tx1"/>
              </a:solidFill>
            </a:endParaRPr>
          </a:p>
        </p:txBody>
      </p:sp>
    </p:spTree>
    <p:extLst>
      <p:ext uri="{BB962C8B-B14F-4D97-AF65-F5344CB8AC3E}">
        <p14:creationId xmlns:p14="http://schemas.microsoft.com/office/powerpoint/2010/main" val="329815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2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FA922-225C-AB4B-AF6A-062BA4BE4CD6}"/>
              </a:ext>
            </a:extLst>
          </p:cNvPr>
          <p:cNvSpPr>
            <a:spLocks noGrp="1"/>
          </p:cNvSpPr>
          <p:nvPr>
            <p:ph type="title"/>
          </p:nvPr>
        </p:nvSpPr>
        <p:spPr/>
        <p:txBody>
          <a:bodyPr/>
          <a:lstStyle/>
          <a:p>
            <a:r>
              <a:rPr lang="en-US" dirty="0"/>
              <a:t>Analyze/Negotiate: what data do we need to worry about?</a:t>
            </a:r>
          </a:p>
        </p:txBody>
      </p:sp>
      <p:sp>
        <p:nvSpPr>
          <p:cNvPr id="3" name="Content Placeholder 2">
            <a:extLst>
              <a:ext uri="{FF2B5EF4-FFF2-40B4-BE49-F238E27FC236}">
                <a16:creationId xmlns:a16="http://schemas.microsoft.com/office/drawing/2014/main" id="{383463AB-8D36-69F3-37E3-6946B6ACD688}"/>
              </a:ext>
            </a:extLst>
          </p:cNvPr>
          <p:cNvSpPr>
            <a:spLocks noGrp="1"/>
          </p:cNvSpPr>
          <p:nvPr>
            <p:ph idx="1"/>
          </p:nvPr>
        </p:nvSpPr>
        <p:spPr/>
        <p:txBody>
          <a:bodyPr>
            <a:normAutofit lnSpcReduction="10000"/>
          </a:bodyPr>
          <a:lstStyle/>
          <a:p>
            <a:r>
              <a:rPr lang="en-US" dirty="0"/>
              <a:t>We agreed with the client that for each student we will need to save:</a:t>
            </a:r>
          </a:p>
          <a:p>
            <a:pPr lvl="1"/>
            <a:r>
              <a:rPr lang="en-US" dirty="0"/>
              <a:t>a student ID</a:t>
            </a:r>
          </a:p>
          <a:p>
            <a:pPr lvl="1"/>
            <a:r>
              <a:rPr lang="en-US" dirty="0"/>
              <a:t>the student's name</a:t>
            </a:r>
          </a:p>
          <a:p>
            <a:pPr lvl="1"/>
            <a:r>
              <a:rPr lang="en-US" dirty="0"/>
              <a:t>a list of the student's courses and grades</a:t>
            </a:r>
          </a:p>
          <a:p>
            <a:pPr lvl="1"/>
            <a:r>
              <a:rPr lang="en-US" dirty="0"/>
              <a:t>for each course the student has taken, the name of the course and the student's grade.</a:t>
            </a:r>
          </a:p>
          <a:p>
            <a:r>
              <a:rPr lang="en-US" dirty="0"/>
              <a:t>The client agreed that we don't have to keep track of when the student took the course</a:t>
            </a:r>
          </a:p>
          <a:p>
            <a:pPr lvl="1"/>
            <a:r>
              <a:rPr lang="en-US" dirty="0"/>
              <a:t>Keeping it simple for now!!</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C02C8123-88F8-ECE3-3E94-44F0726BB312}"/>
              </a:ext>
            </a:extLst>
          </p:cNvPr>
          <p:cNvSpPr>
            <a:spLocks noGrp="1"/>
          </p:cNvSpPr>
          <p:nvPr>
            <p:ph type="sldNum" sz="quarter" idx="12"/>
          </p:nvPr>
        </p:nvSpPr>
        <p:spPr/>
        <p:txBody>
          <a:bodyPr/>
          <a:lstStyle/>
          <a:p>
            <a:fld id="{20F37917-FD3A-4669-9018-DA04BCDD3D75}" type="slidenum">
              <a:rPr lang="en-US" smtClean="0"/>
              <a:t>12</a:t>
            </a:fld>
            <a:endParaRPr lang="en-US"/>
          </a:p>
        </p:txBody>
      </p:sp>
    </p:spTree>
    <p:extLst>
      <p:ext uri="{BB962C8B-B14F-4D97-AF65-F5344CB8AC3E}">
        <p14:creationId xmlns:p14="http://schemas.microsoft.com/office/powerpoint/2010/main" val="1765880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70C5AAA-DF9E-3336-7172-129340BB6661}"/>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t>13</a:t>
            </a:fld>
            <a:endParaRPr lang="en-US"/>
          </a:p>
        </p:txBody>
      </p:sp>
      <p:sp>
        <p:nvSpPr>
          <p:cNvPr id="2" name="Title 1">
            <a:extLst>
              <a:ext uri="{FF2B5EF4-FFF2-40B4-BE49-F238E27FC236}">
                <a16:creationId xmlns:a16="http://schemas.microsoft.com/office/drawing/2014/main" id="{B37B094C-06A4-3213-2B65-9BA91E12E6EF}"/>
              </a:ext>
            </a:extLst>
          </p:cNvPr>
          <p:cNvSpPr>
            <a:spLocks noGrp="1"/>
          </p:cNvSpPr>
          <p:nvPr>
            <p:ph type="title"/>
          </p:nvPr>
        </p:nvSpPr>
        <p:spPr>
          <a:xfrm>
            <a:off x="838200" y="18255"/>
            <a:ext cx="10515600" cy="1325563"/>
          </a:xfrm>
        </p:spPr>
        <p:txBody>
          <a:bodyPr>
            <a:normAutofit/>
          </a:bodyPr>
          <a:lstStyle/>
          <a:p>
            <a:r>
              <a:rPr lang="en-US" sz="3600" dirty="0"/>
              <a:t>Now we can design the interface we are going to test.</a:t>
            </a:r>
          </a:p>
        </p:txBody>
      </p:sp>
      <p:sp>
        <p:nvSpPr>
          <p:cNvPr id="4" name="TextBox 3">
            <a:extLst>
              <a:ext uri="{FF2B5EF4-FFF2-40B4-BE49-F238E27FC236}">
                <a16:creationId xmlns:a16="http://schemas.microsoft.com/office/drawing/2014/main" id="{C688DA8F-CCD3-7E6E-AAE4-8F998508A7D1}"/>
              </a:ext>
            </a:extLst>
          </p:cNvPr>
          <p:cNvSpPr txBox="1"/>
          <p:nvPr/>
        </p:nvSpPr>
        <p:spPr>
          <a:xfrm>
            <a:off x="744069" y="1555036"/>
            <a:ext cx="11447931" cy="493846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20000"/>
              </a:lnSpc>
              <a:buNone/>
            </a:pPr>
            <a:r>
              <a:rPr lang="en-US" sz="2200" b="0" dirty="0">
                <a:solidFill>
                  <a:srgbClr val="AF00DB"/>
                </a:solidFill>
                <a:effectLst/>
                <a:latin typeface="Consolas" panose="020B0609020204030204" pitchFamily="49" charset="0"/>
                <a:cs typeface="Consolas" panose="020B0609020204030204" pitchFamily="49" charset="0"/>
              </a:rPr>
              <a:t>import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1080"/>
                </a:solidFill>
                <a:effectLst/>
                <a:latin typeface="Consolas" panose="020B0609020204030204" pitchFamily="49" charset="0"/>
                <a:cs typeface="Consolas" panose="020B0609020204030204" pitchFamily="49" charset="0"/>
              </a:rPr>
              <a:t> </a:t>
            </a:r>
            <a:r>
              <a:rPr lang="en-US" sz="2200" b="0" dirty="0" err="1">
                <a:solidFill>
                  <a:srgbClr val="001080"/>
                </a:solidFill>
                <a:effectLst/>
                <a:latin typeface="Consolas" panose="020B0609020204030204" pitchFamily="49" charset="0"/>
                <a:cs typeface="Consolas" panose="020B0609020204030204" pitchFamily="49" charset="0"/>
              </a:rPr>
              <a:t>StudentID</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1080"/>
                </a:solidFill>
                <a:effectLst/>
                <a:latin typeface="Consolas" panose="020B0609020204030204" pitchFamily="49" charset="0"/>
                <a:cs typeface="Consolas" panose="020B0609020204030204" pitchFamily="49" charset="0"/>
              </a:rPr>
              <a:t> Student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1080"/>
                </a:solidFill>
                <a:effectLst/>
                <a:latin typeface="Consolas" panose="020B0609020204030204" pitchFamily="49" charset="0"/>
                <a:cs typeface="Consolas" panose="020B0609020204030204" pitchFamily="49" charset="0"/>
              </a:rPr>
              <a:t> Course</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1080"/>
                </a:solidFill>
                <a:effectLst/>
                <a:latin typeface="Consolas" panose="020B0609020204030204" pitchFamily="49" charset="0"/>
                <a:cs typeface="Consolas" panose="020B0609020204030204" pitchFamily="49" charset="0"/>
              </a:rPr>
              <a:t> </a:t>
            </a:r>
            <a:r>
              <a:rPr lang="en-US" sz="2200" b="0" dirty="0" err="1">
                <a:solidFill>
                  <a:srgbClr val="001080"/>
                </a:solidFill>
                <a:effectLst/>
                <a:latin typeface="Consolas" panose="020B0609020204030204" pitchFamily="49" charset="0"/>
                <a:cs typeface="Consolas" panose="020B0609020204030204" pitchFamily="49" charset="0"/>
              </a:rPr>
              <a:t>CourseGrade</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1080"/>
                </a:solidFill>
                <a:effectLst/>
                <a:latin typeface="Consolas" panose="020B0609020204030204" pitchFamily="49" charset="0"/>
                <a:cs typeface="Consolas" panose="020B0609020204030204" pitchFamily="49" charset="0"/>
              </a:rPr>
              <a:t> Transcript</a:t>
            </a:r>
            <a:r>
              <a:rPr lang="en-US" sz="2200" b="0" dirty="0">
                <a:solidFill>
                  <a:srgbClr val="3B3B3B"/>
                </a:solidFill>
                <a:effectLst/>
                <a:latin typeface="Consolas" panose="020B0609020204030204" pitchFamily="49" charset="0"/>
                <a:cs typeface="Consolas" panose="020B0609020204030204" pitchFamily="49" charset="0"/>
              </a:rPr>
              <a:t> } </a:t>
            </a:r>
          </a:p>
          <a:p>
            <a:pPr>
              <a:lnSpc>
                <a:spcPct val="120000"/>
              </a:lnSpc>
              <a:buNone/>
            </a:pPr>
            <a:r>
              <a:rPr lang="en-US" sz="2200" b="0" dirty="0">
                <a:solidFill>
                  <a:srgbClr val="AF00DB"/>
                </a:solidFill>
                <a:effectLst/>
                <a:latin typeface="Consolas" panose="020B0609020204030204" pitchFamily="49" charset="0"/>
                <a:cs typeface="Consolas" panose="020B0609020204030204" pitchFamily="49" charset="0"/>
              </a:rPr>
              <a:t>from</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A31515"/>
                </a:solidFill>
                <a:effectLst/>
                <a:latin typeface="Consolas" panose="020B0609020204030204" pitchFamily="49" charset="0"/>
                <a:cs typeface="Consolas" panose="020B0609020204030204" pitchFamily="49" charset="0"/>
              </a:rPr>
              <a:t>'./</a:t>
            </a:r>
            <a:r>
              <a:rPr lang="en-US" sz="2200" b="0" dirty="0" err="1">
                <a:solidFill>
                  <a:srgbClr val="A31515"/>
                </a:solidFill>
                <a:effectLst/>
                <a:latin typeface="Consolas" panose="020B0609020204030204" pitchFamily="49" charset="0"/>
                <a:cs typeface="Consolas" panose="020B0609020204030204" pitchFamily="49" charset="0"/>
              </a:rPr>
              <a:t>types.ts</a:t>
            </a:r>
            <a:r>
              <a:rPr lang="en-US" sz="2200" b="0" dirty="0">
                <a:solidFill>
                  <a:srgbClr val="A31515"/>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20000"/>
              </a:lnSpc>
              <a:buNone/>
            </a:pPr>
            <a:endParaRPr lang="en-US" sz="2200" b="0" dirty="0">
              <a:solidFill>
                <a:srgbClr val="3B3B3B"/>
              </a:solidFill>
              <a:effectLst/>
              <a:latin typeface="Consolas" panose="020B0609020204030204" pitchFamily="49" charset="0"/>
              <a:cs typeface="Consolas" panose="020B0609020204030204" pitchFamily="49" charset="0"/>
            </a:endParaRPr>
          </a:p>
          <a:p>
            <a:pPr>
              <a:lnSpc>
                <a:spcPct val="120000"/>
              </a:lnSpc>
              <a:buNone/>
            </a:pPr>
            <a:r>
              <a:rPr lang="en-US" sz="2200" b="0" dirty="0">
                <a:solidFill>
                  <a:srgbClr val="AF00DB"/>
                </a:solidFill>
                <a:effectLst/>
                <a:latin typeface="Consolas" panose="020B0609020204030204" pitchFamily="49" charset="0"/>
                <a:cs typeface="Consolas" panose="020B0609020204030204" pitchFamily="49" charset="0"/>
              </a:rPr>
              <a:t>export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00FF"/>
                </a:solidFill>
                <a:effectLst/>
                <a:latin typeface="Consolas" panose="020B0609020204030204" pitchFamily="49" charset="0"/>
                <a:cs typeface="Consolas" panose="020B0609020204030204" pitchFamily="49" charset="0"/>
              </a:rPr>
              <a:t>interface</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TranscriptService</a:t>
            </a:r>
            <a:r>
              <a:rPr lang="en-US" sz="2200" b="0" dirty="0">
                <a:solidFill>
                  <a:srgbClr val="3B3B3B"/>
                </a:solidFill>
                <a:effectLst/>
                <a:latin typeface="Consolas" panose="020B0609020204030204" pitchFamily="49" charset="0"/>
                <a:cs typeface="Consolas" panose="020B0609020204030204" pitchFamily="49" charset="0"/>
              </a:rPr>
              <a:t> {</a:t>
            </a:r>
          </a:p>
          <a:p>
            <a:pPr>
              <a:lnSpc>
                <a:spcPct val="120000"/>
              </a:lnSpc>
              <a:buNone/>
            </a:pPr>
            <a:r>
              <a:rPr lang="en-US" sz="2200" b="0" dirty="0">
                <a:solidFill>
                  <a:srgbClr val="795E26"/>
                </a:solidFill>
                <a:effectLst/>
                <a:latin typeface="Consolas" panose="020B0609020204030204" pitchFamily="49" charset="0"/>
                <a:cs typeface="Consolas" panose="020B0609020204030204" pitchFamily="49" charset="0"/>
              </a:rPr>
              <a:t>  </a:t>
            </a:r>
            <a:r>
              <a:rPr lang="en-US" sz="2200" b="0" dirty="0" err="1">
                <a:solidFill>
                  <a:srgbClr val="795E26"/>
                </a:solidFill>
                <a:effectLst/>
                <a:latin typeface="Consolas" panose="020B0609020204030204" pitchFamily="49" charset="0"/>
                <a:cs typeface="Consolas" panose="020B0609020204030204" pitchFamily="49" charset="0"/>
              </a:rPr>
              <a:t>addStudent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err="1">
                <a:solidFill>
                  <a:srgbClr val="001080"/>
                </a:solidFill>
                <a:effectLst/>
                <a:latin typeface="Consolas" panose="020B0609020204030204" pitchFamily="49" charset="0"/>
                <a:cs typeface="Consolas" panose="020B0609020204030204" pitchFamily="49" charset="0"/>
              </a:rPr>
              <a:t>studentName</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267F99"/>
                </a:solidFill>
                <a:effectLst/>
                <a:latin typeface="Consolas" panose="020B0609020204030204" pitchFamily="49" charset="0"/>
                <a:cs typeface="Consolas" panose="020B0609020204030204" pitchFamily="49" charset="0"/>
              </a:rPr>
              <a:t>string</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StudentID</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20000"/>
              </a:lnSpc>
              <a:buNone/>
            </a:pPr>
            <a:r>
              <a:rPr lang="en-US" sz="2200" b="0" dirty="0">
                <a:solidFill>
                  <a:srgbClr val="795E26"/>
                </a:solidFill>
                <a:effectLst/>
                <a:latin typeface="Consolas" panose="020B0609020204030204" pitchFamily="49" charset="0"/>
                <a:cs typeface="Consolas" panose="020B0609020204030204" pitchFamily="49" charset="0"/>
              </a:rPr>
              <a:t>  </a:t>
            </a:r>
            <a:r>
              <a:rPr lang="en-US" sz="2200" b="0" dirty="0" err="1">
                <a:solidFill>
                  <a:srgbClr val="795E26"/>
                </a:solidFill>
                <a:effectLst/>
                <a:latin typeface="Consolas" panose="020B0609020204030204" pitchFamily="49" charset="0"/>
                <a:cs typeface="Consolas" panose="020B0609020204030204" pitchFamily="49" charset="0"/>
              </a:rPr>
              <a:t>getTranscript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1080"/>
                </a:solidFill>
                <a:effectLst/>
                <a:latin typeface="Consolas" panose="020B0609020204030204" pitchFamily="49" charset="0"/>
                <a:cs typeface="Consolas" panose="020B0609020204030204" pitchFamily="49" charset="0"/>
              </a:rPr>
              <a:t>id</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StudentID</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267F99"/>
                </a:solidFill>
                <a:effectLst/>
                <a:latin typeface="Consolas" panose="020B0609020204030204" pitchFamily="49" charset="0"/>
                <a:cs typeface="Consolas" panose="020B0609020204030204" pitchFamily="49" charset="0"/>
              </a:rPr>
              <a:t>Transcript</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20000"/>
              </a:lnSpc>
              <a:buNone/>
            </a:pPr>
            <a:r>
              <a:rPr lang="en-US" sz="2200" b="0" dirty="0">
                <a:solidFill>
                  <a:srgbClr val="795E26"/>
                </a:solidFill>
                <a:effectLst/>
                <a:latin typeface="Consolas" panose="020B0609020204030204" pitchFamily="49" charset="0"/>
                <a:cs typeface="Consolas" panose="020B0609020204030204" pitchFamily="49" charset="0"/>
              </a:rPr>
              <a:t>  </a:t>
            </a:r>
            <a:r>
              <a:rPr lang="en-US" sz="2200" b="0" dirty="0" err="1">
                <a:solidFill>
                  <a:srgbClr val="795E26"/>
                </a:solidFill>
                <a:effectLst/>
                <a:latin typeface="Consolas" panose="020B0609020204030204" pitchFamily="49" charset="0"/>
                <a:cs typeface="Consolas" panose="020B0609020204030204" pitchFamily="49" charset="0"/>
              </a:rPr>
              <a:t>deleteStudent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1080"/>
                </a:solidFill>
                <a:effectLst/>
                <a:latin typeface="Consolas" panose="020B0609020204030204" pitchFamily="49" charset="0"/>
                <a:cs typeface="Consolas" panose="020B0609020204030204" pitchFamily="49" charset="0"/>
              </a:rPr>
              <a:t>id</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StudentID</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267F99"/>
                </a:solidFill>
                <a:effectLst/>
                <a:latin typeface="Consolas" panose="020B0609020204030204" pitchFamily="49" charset="0"/>
                <a:cs typeface="Consolas" panose="020B0609020204030204" pitchFamily="49" charset="0"/>
              </a:rPr>
              <a:t>void</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8000"/>
                </a:solidFill>
                <a:effectLst/>
                <a:latin typeface="Consolas" panose="020B0609020204030204" pitchFamily="49" charset="0"/>
                <a:cs typeface="Consolas" panose="020B0609020204030204" pitchFamily="49" charset="0"/>
              </a:rPr>
              <a:t>// hmm, what to do about errors??</a:t>
            </a:r>
            <a:endParaRPr lang="en-US" sz="2200" b="0" dirty="0">
              <a:solidFill>
                <a:srgbClr val="3B3B3B"/>
              </a:solidFill>
              <a:effectLst/>
              <a:latin typeface="Consolas" panose="020B0609020204030204" pitchFamily="49" charset="0"/>
              <a:cs typeface="Consolas" panose="020B0609020204030204" pitchFamily="49" charset="0"/>
            </a:endParaRPr>
          </a:p>
          <a:p>
            <a:pPr>
              <a:lnSpc>
                <a:spcPct val="120000"/>
              </a:lnSpc>
              <a:buNone/>
            </a:pPr>
            <a:r>
              <a:rPr lang="en-US" sz="2200" b="0" dirty="0">
                <a:solidFill>
                  <a:srgbClr val="795E26"/>
                </a:solidFill>
                <a:effectLst/>
                <a:latin typeface="Consolas" panose="020B0609020204030204" pitchFamily="49" charset="0"/>
                <a:cs typeface="Consolas" panose="020B0609020204030204" pitchFamily="49" charset="0"/>
              </a:rPr>
              <a:t>  </a:t>
            </a:r>
            <a:r>
              <a:rPr lang="en-US" sz="2200" b="0" dirty="0" err="1">
                <a:solidFill>
                  <a:srgbClr val="795E26"/>
                </a:solidFill>
                <a:effectLst/>
                <a:latin typeface="Consolas" panose="020B0609020204030204" pitchFamily="49" charset="0"/>
                <a:cs typeface="Consolas" panose="020B0609020204030204" pitchFamily="49" charset="0"/>
              </a:rPr>
              <a:t>addGrade</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1080"/>
                </a:solidFill>
                <a:effectLst/>
                <a:latin typeface="Consolas" panose="020B0609020204030204" pitchFamily="49" charset="0"/>
                <a:cs typeface="Consolas" panose="020B0609020204030204" pitchFamily="49" charset="0"/>
              </a:rPr>
              <a:t>id</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StudentID</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1080"/>
                </a:solidFill>
                <a:effectLst/>
                <a:latin typeface="Consolas" panose="020B0609020204030204" pitchFamily="49" charset="0"/>
                <a:cs typeface="Consolas" panose="020B0609020204030204" pitchFamily="49" charset="0"/>
              </a:rPr>
              <a:t>course</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267F99"/>
                </a:solidFill>
                <a:effectLst/>
                <a:latin typeface="Consolas" panose="020B0609020204030204" pitchFamily="49" charset="0"/>
                <a:cs typeface="Consolas" panose="020B0609020204030204" pitchFamily="49" charset="0"/>
              </a:rPr>
              <a:t>Course</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001080"/>
                </a:solidFill>
                <a:effectLst/>
                <a:latin typeface="Consolas" panose="020B0609020204030204" pitchFamily="49" charset="0"/>
                <a:cs typeface="Consolas" panose="020B0609020204030204" pitchFamily="49" charset="0"/>
              </a:rPr>
              <a:t>courseGrade</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CourseGrade</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267F99"/>
                </a:solidFill>
                <a:effectLst/>
                <a:latin typeface="Consolas" panose="020B0609020204030204" pitchFamily="49" charset="0"/>
                <a:cs typeface="Consolas" panose="020B0609020204030204" pitchFamily="49" charset="0"/>
              </a:rPr>
              <a:t>void</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20000"/>
              </a:lnSpc>
              <a:buNone/>
            </a:pPr>
            <a:r>
              <a:rPr lang="en-US" sz="2200" b="0" dirty="0">
                <a:solidFill>
                  <a:srgbClr val="795E26"/>
                </a:solidFill>
                <a:effectLst/>
                <a:latin typeface="Consolas" panose="020B0609020204030204" pitchFamily="49" charset="0"/>
                <a:cs typeface="Consolas" panose="020B0609020204030204" pitchFamily="49" charset="0"/>
              </a:rPr>
              <a:t>  </a:t>
            </a:r>
            <a:r>
              <a:rPr lang="en-US" sz="2200" b="0" dirty="0" err="1">
                <a:solidFill>
                  <a:srgbClr val="795E26"/>
                </a:solidFill>
                <a:effectLst/>
                <a:latin typeface="Consolas" panose="020B0609020204030204" pitchFamily="49" charset="0"/>
                <a:cs typeface="Consolas" panose="020B0609020204030204" pitchFamily="49" charset="0"/>
              </a:rPr>
              <a:t>getGrade</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1080"/>
                </a:solidFill>
                <a:effectLst/>
                <a:latin typeface="Consolas" panose="020B0609020204030204" pitchFamily="49" charset="0"/>
                <a:cs typeface="Consolas" panose="020B0609020204030204" pitchFamily="49" charset="0"/>
              </a:rPr>
              <a:t>id</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StudentID</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1080"/>
                </a:solidFill>
                <a:effectLst/>
                <a:latin typeface="Consolas" panose="020B0609020204030204" pitchFamily="49" charset="0"/>
                <a:cs typeface="Consolas" panose="020B0609020204030204" pitchFamily="49" charset="0"/>
              </a:rPr>
              <a:t>course</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267F99"/>
                </a:solidFill>
                <a:effectLst/>
                <a:latin typeface="Consolas" panose="020B0609020204030204" pitchFamily="49" charset="0"/>
                <a:cs typeface="Consolas" panose="020B0609020204030204" pitchFamily="49" charset="0"/>
              </a:rPr>
              <a:t>Course</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CourseGrade</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20000"/>
              </a:lnSpc>
              <a:buNone/>
            </a:pPr>
            <a:r>
              <a:rPr lang="en-US" sz="2200" b="0" dirty="0">
                <a:solidFill>
                  <a:srgbClr val="795E26"/>
                </a:solidFill>
                <a:effectLst/>
                <a:latin typeface="Consolas" panose="020B0609020204030204" pitchFamily="49" charset="0"/>
                <a:cs typeface="Consolas" panose="020B0609020204030204" pitchFamily="49" charset="0"/>
              </a:rPr>
              <a:t>  </a:t>
            </a:r>
            <a:r>
              <a:rPr lang="en-US" sz="2200" b="0" dirty="0" err="1">
                <a:solidFill>
                  <a:srgbClr val="795E26"/>
                </a:solidFill>
                <a:effectLst/>
                <a:latin typeface="Consolas" panose="020B0609020204030204" pitchFamily="49" charset="0"/>
                <a:cs typeface="Consolas" panose="020B0609020204030204" pitchFamily="49" charset="0"/>
              </a:rPr>
              <a:t>nameToIDs</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err="1">
                <a:solidFill>
                  <a:srgbClr val="001080"/>
                </a:solidFill>
                <a:effectLst/>
                <a:latin typeface="Consolas" panose="020B0609020204030204" pitchFamily="49" charset="0"/>
                <a:cs typeface="Consolas" panose="020B0609020204030204" pitchFamily="49" charset="0"/>
              </a:rPr>
              <a:t>studentName</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267F99"/>
                </a:solidFill>
                <a:effectLst/>
                <a:latin typeface="Consolas" panose="020B0609020204030204" pitchFamily="49" charset="0"/>
                <a:cs typeface="Consolas" panose="020B0609020204030204" pitchFamily="49" charset="0"/>
              </a:rPr>
              <a:t>string</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StudentID</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20000"/>
              </a:lnSpc>
            </a:pPr>
            <a:r>
              <a:rPr lang="en-US" sz="2200" b="0" dirty="0">
                <a:solidFill>
                  <a:srgbClr val="3B3B3B"/>
                </a:solidFill>
                <a:effectLst/>
                <a:latin typeface="Consolas" panose="020B0609020204030204" pitchFamily="49" charset="0"/>
                <a:cs typeface="Consolas" panose="020B0609020204030204" pitchFamily="49" charset="0"/>
              </a:rPr>
              <a:t>}</a:t>
            </a:r>
          </a:p>
        </p:txBody>
      </p:sp>
      <p:sp>
        <p:nvSpPr>
          <p:cNvPr id="5" name="Rectangle: Rounded Corners 4">
            <a:extLst>
              <a:ext uri="{FF2B5EF4-FFF2-40B4-BE49-F238E27FC236}">
                <a16:creationId xmlns:a16="http://schemas.microsoft.com/office/drawing/2014/main" id="{BE863635-BFC5-69F9-967B-EED25A82F7F4}"/>
              </a:ext>
            </a:extLst>
          </p:cNvPr>
          <p:cNvSpPr/>
          <p:nvPr/>
        </p:nvSpPr>
        <p:spPr>
          <a:xfrm>
            <a:off x="8083826" y="2358887"/>
            <a:ext cx="3511826" cy="768626"/>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dirty="0" err="1">
                <a:solidFill>
                  <a:schemeClr val="tx1"/>
                </a:solidFill>
              </a:rPr>
              <a:t>src</a:t>
            </a:r>
            <a:r>
              <a:rPr lang="en-US" sz="2400" dirty="0">
                <a:solidFill>
                  <a:schemeClr val="tx1"/>
                </a:solidFill>
              </a:rPr>
              <a:t>/</a:t>
            </a:r>
            <a:r>
              <a:rPr lang="en-US" sz="2400" dirty="0" err="1">
                <a:solidFill>
                  <a:schemeClr val="tx1"/>
                </a:solidFill>
              </a:rPr>
              <a:t>transcript.service.ts</a:t>
            </a:r>
            <a:endParaRPr lang="en-US" sz="2400" dirty="0">
              <a:solidFill>
                <a:schemeClr val="tx1"/>
              </a:solidFill>
            </a:endParaRPr>
          </a:p>
        </p:txBody>
      </p:sp>
    </p:spTree>
    <p:extLst>
      <p:ext uri="{BB962C8B-B14F-4D97-AF65-F5344CB8AC3E}">
        <p14:creationId xmlns:p14="http://schemas.microsoft.com/office/powerpoint/2010/main" val="40878377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7A80716-FB8D-4FAF-7951-20C4DBBAE052}"/>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14</a:t>
            </a:fld>
            <a:endParaRPr lang="en-US"/>
          </a:p>
        </p:txBody>
      </p:sp>
      <p:sp>
        <p:nvSpPr>
          <p:cNvPr id="5" name="Title 4">
            <a:extLst>
              <a:ext uri="{FF2B5EF4-FFF2-40B4-BE49-F238E27FC236}">
                <a16:creationId xmlns:a16="http://schemas.microsoft.com/office/drawing/2014/main" id="{34F4B424-3DFD-61BF-9E87-1EAA62FAA4B8}"/>
              </a:ext>
            </a:extLst>
          </p:cNvPr>
          <p:cNvSpPr>
            <a:spLocks noGrp="1"/>
          </p:cNvSpPr>
          <p:nvPr>
            <p:ph type="title"/>
          </p:nvPr>
        </p:nvSpPr>
        <p:spPr>
          <a:xfrm>
            <a:off x="838200" y="18255"/>
            <a:ext cx="10515600" cy="1325563"/>
          </a:xfrm>
        </p:spPr>
        <p:txBody>
          <a:bodyPr>
            <a:normAutofit/>
          </a:bodyPr>
          <a:lstStyle/>
          <a:p>
            <a:r>
              <a:rPr lang="en-US" sz="3600" dirty="0"/>
              <a:t>Analyzing </a:t>
            </a:r>
            <a:r>
              <a:rPr lang="en-US" sz="3600" dirty="0" err="1"/>
              <a:t>CoS</a:t>
            </a:r>
            <a:r>
              <a:rPr lang="en-US" sz="3600" dirty="0"/>
              <a:t> to get testable behaviors</a:t>
            </a:r>
          </a:p>
        </p:txBody>
      </p:sp>
      <p:sp>
        <p:nvSpPr>
          <p:cNvPr id="2" name="Content Placeholder 2">
            <a:extLst>
              <a:ext uri="{FF2B5EF4-FFF2-40B4-BE49-F238E27FC236}">
                <a16:creationId xmlns:a16="http://schemas.microsoft.com/office/drawing/2014/main" id="{92C27DB9-CFD2-3B58-9A41-6B252BAAA8A7}"/>
              </a:ext>
            </a:extLst>
          </p:cNvPr>
          <p:cNvSpPr txBox="1">
            <a:spLocks/>
          </p:cNvSpPr>
          <p:nvPr/>
        </p:nvSpPr>
        <p:spPr>
          <a:xfrm>
            <a:off x="313765" y="1665288"/>
            <a:ext cx="5782235" cy="43513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CoS</a:t>
            </a:r>
            <a:r>
              <a:rPr lang="en-US" dirty="0"/>
              <a:t>: The college administrator can…</a:t>
            </a:r>
          </a:p>
          <a:p>
            <a:pPr lvl="1"/>
            <a:r>
              <a:rPr lang="en-US" dirty="0"/>
              <a:t>…add a new student to the database</a:t>
            </a:r>
            <a:br>
              <a:rPr lang="en-US" dirty="0"/>
            </a:br>
            <a:endParaRPr lang="en-US" dirty="0">
              <a:solidFill>
                <a:schemeClr val="bg1"/>
              </a:solidFill>
            </a:endParaRPr>
          </a:p>
          <a:p>
            <a:pPr lvl="1"/>
            <a:br>
              <a:rPr lang="en-US" dirty="0">
                <a:solidFill>
                  <a:schemeClr val="bg1"/>
                </a:solidFill>
              </a:rPr>
            </a:br>
            <a:endParaRPr lang="en-US" dirty="0">
              <a:solidFill>
                <a:schemeClr val="bg1"/>
              </a:solidFill>
            </a:endParaRPr>
          </a:p>
          <a:p>
            <a:pPr lvl="1"/>
            <a:r>
              <a:rPr lang="en-US" dirty="0"/>
              <a:t>…add a new student with the same name as an existing student</a:t>
            </a:r>
            <a:br>
              <a:rPr lang="en-US" dirty="0"/>
            </a:br>
            <a:endParaRPr lang="en-US" dirty="0"/>
          </a:p>
          <a:p>
            <a:pPr lvl="1"/>
            <a:r>
              <a:rPr lang="en-US" dirty="0"/>
              <a:t>…retrieve the transcript for a student</a:t>
            </a:r>
          </a:p>
          <a:p>
            <a:pPr marL="0" indent="0">
              <a:buNone/>
            </a:pPr>
            <a:endParaRPr lang="en-US" dirty="0"/>
          </a:p>
        </p:txBody>
      </p:sp>
      <p:sp>
        <p:nvSpPr>
          <p:cNvPr id="3" name="Content Placeholder 2">
            <a:extLst>
              <a:ext uri="{FF2B5EF4-FFF2-40B4-BE49-F238E27FC236}">
                <a16:creationId xmlns:a16="http://schemas.microsoft.com/office/drawing/2014/main" id="{56493FD9-D235-477F-5B3D-AD86352CBCBB}"/>
              </a:ext>
            </a:extLst>
          </p:cNvPr>
          <p:cNvSpPr txBox="1">
            <a:spLocks/>
          </p:cNvSpPr>
          <p:nvPr/>
        </p:nvSpPr>
        <p:spPr>
          <a:xfrm>
            <a:off x="5834427" y="1665288"/>
            <a:ext cx="5782235" cy="46910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Testable behaviors:</a:t>
            </a:r>
          </a:p>
          <a:p>
            <a:pPr lvl="1"/>
            <a:r>
              <a:rPr lang="en-US" dirty="0" err="1"/>
              <a:t>addStudent</a:t>
            </a:r>
            <a:r>
              <a:rPr lang="en-US" dirty="0"/>
              <a:t> should add a student to the database and return their ID</a:t>
            </a:r>
          </a:p>
          <a:p>
            <a:pPr lvl="1"/>
            <a:r>
              <a:rPr lang="en-US" dirty="0" err="1"/>
              <a:t>addStudent</a:t>
            </a:r>
            <a:r>
              <a:rPr lang="en-US" dirty="0"/>
              <a:t> should return an ID distinct from any ID in the database</a:t>
            </a:r>
          </a:p>
          <a:p>
            <a:pPr lvl="1"/>
            <a:r>
              <a:rPr lang="en-US" dirty="0" err="1"/>
              <a:t>addStudent</a:t>
            </a:r>
            <a:r>
              <a:rPr lang="en-US" dirty="0"/>
              <a:t> should permit adding a student with the same name as an existing student</a:t>
            </a:r>
          </a:p>
          <a:p>
            <a:pPr lvl="1"/>
            <a:r>
              <a:rPr lang="en-US" dirty="0" err="1"/>
              <a:t>getTranscript</a:t>
            </a:r>
            <a:r>
              <a:rPr lang="en-US" dirty="0"/>
              <a:t>, given the ID of a student, should return the student’s transcript.</a:t>
            </a:r>
          </a:p>
          <a:p>
            <a:pPr lvl="1"/>
            <a:r>
              <a:rPr lang="en-US" dirty="0" err="1"/>
              <a:t>getTranscript</a:t>
            </a:r>
            <a:r>
              <a:rPr lang="en-US" dirty="0"/>
              <a:t>, given an ID that is not the ID of any student, should</a:t>
            </a:r>
            <a:r>
              <a:rPr lang="en-US" i="1" dirty="0"/>
              <a:t> …????...</a:t>
            </a:r>
          </a:p>
        </p:txBody>
      </p:sp>
    </p:spTree>
    <p:extLst>
      <p:ext uri="{BB962C8B-B14F-4D97-AF65-F5344CB8AC3E}">
        <p14:creationId xmlns:p14="http://schemas.microsoft.com/office/powerpoint/2010/main" val="1400355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2B13C-4117-4856-B1E7-C304217BF7F7}"/>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390CF79-B1C9-E0D2-9606-39B38A8B4F95}"/>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t>15</a:t>
            </a:fld>
            <a:endParaRPr lang="en-US"/>
          </a:p>
        </p:txBody>
      </p:sp>
      <p:sp>
        <p:nvSpPr>
          <p:cNvPr id="2" name="Title 1">
            <a:extLst>
              <a:ext uri="{FF2B5EF4-FFF2-40B4-BE49-F238E27FC236}">
                <a16:creationId xmlns:a16="http://schemas.microsoft.com/office/drawing/2014/main" id="{CFBBC33F-030F-FF99-90E5-1E039D2ECD39}"/>
              </a:ext>
            </a:extLst>
          </p:cNvPr>
          <p:cNvSpPr>
            <a:spLocks noGrp="1"/>
          </p:cNvSpPr>
          <p:nvPr>
            <p:ph type="title"/>
          </p:nvPr>
        </p:nvSpPr>
        <p:spPr>
          <a:xfrm>
            <a:off x="838200" y="18255"/>
            <a:ext cx="10515600" cy="1325563"/>
          </a:xfrm>
        </p:spPr>
        <p:txBody>
          <a:bodyPr>
            <a:normAutofit/>
          </a:bodyPr>
          <a:lstStyle/>
          <a:p>
            <a:r>
              <a:rPr lang="en-US" sz="3600" dirty="0"/>
              <a:t>To run the tests, we'll need to design the data in a little more detail</a:t>
            </a:r>
          </a:p>
        </p:txBody>
      </p:sp>
      <p:sp>
        <p:nvSpPr>
          <p:cNvPr id="4" name="TextBox 3">
            <a:extLst>
              <a:ext uri="{FF2B5EF4-FFF2-40B4-BE49-F238E27FC236}">
                <a16:creationId xmlns:a16="http://schemas.microsoft.com/office/drawing/2014/main" id="{07AA5E5E-4768-9FD4-101A-5D84F2F97506}"/>
              </a:ext>
            </a:extLst>
          </p:cNvPr>
          <p:cNvSpPr txBox="1"/>
          <p:nvPr/>
        </p:nvSpPr>
        <p:spPr>
          <a:xfrm>
            <a:off x="372034" y="1679425"/>
            <a:ext cx="11819966" cy="3726341"/>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sz="2400" b="0" dirty="0">
                <a:solidFill>
                  <a:srgbClr val="008000"/>
                </a:solidFill>
                <a:effectLst/>
                <a:latin typeface="Consolas" panose="020B0609020204030204" pitchFamily="49" charset="0"/>
                <a:cs typeface="Consolas" panose="020B0609020204030204" pitchFamily="49" charset="0"/>
              </a:rPr>
              <a:t>// </a:t>
            </a:r>
            <a:r>
              <a:rPr lang="en-US" sz="2400" b="0" dirty="0" err="1">
                <a:solidFill>
                  <a:srgbClr val="008000"/>
                </a:solidFill>
                <a:effectLst/>
                <a:latin typeface="Consolas" panose="020B0609020204030204" pitchFamily="49" charset="0"/>
                <a:cs typeface="Consolas" panose="020B0609020204030204" pitchFamily="49" charset="0"/>
              </a:rPr>
              <a:t>types.ts</a:t>
            </a:r>
            <a:r>
              <a:rPr lang="en-US" sz="2400" b="0" dirty="0">
                <a:solidFill>
                  <a:srgbClr val="008000"/>
                </a:solidFill>
                <a:effectLst/>
                <a:latin typeface="Consolas" panose="020B0609020204030204" pitchFamily="49" charset="0"/>
                <a:cs typeface="Consolas" panose="020B0609020204030204" pitchFamily="49" charset="0"/>
              </a:rPr>
              <a:t> - types for the transcript service</a:t>
            </a:r>
            <a:br>
              <a:rPr lang="en-US" sz="2400" b="0" dirty="0">
                <a:solidFill>
                  <a:srgbClr val="3B3B3B"/>
                </a:solidFill>
                <a:effectLst/>
                <a:latin typeface="Consolas" panose="020B0609020204030204" pitchFamily="49" charset="0"/>
                <a:cs typeface="Consolas" panose="020B0609020204030204" pitchFamily="49" charset="0"/>
              </a:rPr>
            </a:br>
            <a:r>
              <a:rPr lang="en-US" sz="2400" b="0" dirty="0">
                <a:solidFill>
                  <a:srgbClr val="AF00DB"/>
                </a:solidFill>
                <a:effectLst/>
                <a:latin typeface="Consolas" panose="020B0609020204030204" pitchFamily="49" charset="0"/>
                <a:cs typeface="Consolas" panose="020B0609020204030204" pitchFamily="49" charset="0"/>
              </a:rPr>
              <a:t>export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FF"/>
                </a:solidFill>
                <a:effectLst/>
                <a:latin typeface="Consolas" panose="020B0609020204030204" pitchFamily="49" charset="0"/>
                <a:cs typeface="Consolas" panose="020B0609020204030204" pitchFamily="49" charset="0"/>
              </a:rPr>
              <a:t>type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err="1">
                <a:solidFill>
                  <a:srgbClr val="267F99"/>
                </a:solidFill>
                <a:effectLst/>
                <a:latin typeface="Consolas" panose="020B0609020204030204" pitchFamily="49" charset="0"/>
                <a:cs typeface="Consolas" panose="020B0609020204030204" pitchFamily="49" charset="0"/>
              </a:rPr>
              <a:t>StudentID</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number</a:t>
            </a:r>
            <a:r>
              <a:rPr lang="en-US" sz="24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400" b="0" dirty="0">
                <a:solidFill>
                  <a:srgbClr val="AF00DB"/>
                </a:solidFill>
                <a:effectLst/>
                <a:latin typeface="Consolas" panose="020B0609020204030204" pitchFamily="49" charset="0"/>
                <a:cs typeface="Consolas" panose="020B0609020204030204" pitchFamily="49" charset="0"/>
              </a:rPr>
              <a:t>export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FF"/>
                </a:solidFill>
                <a:effectLst/>
                <a:latin typeface="Consolas" panose="020B0609020204030204" pitchFamily="49" charset="0"/>
                <a:cs typeface="Consolas" panose="020B0609020204030204" pitchFamily="49" charset="0"/>
              </a:rPr>
              <a:t>type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Student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 </a:t>
            </a:r>
            <a:r>
              <a:rPr lang="en-US" sz="2400" b="0" dirty="0" err="1">
                <a:solidFill>
                  <a:srgbClr val="001080"/>
                </a:solidFill>
                <a:effectLst/>
                <a:latin typeface="Consolas" panose="020B0609020204030204" pitchFamily="49" charset="0"/>
                <a:cs typeface="Consolas" panose="020B0609020204030204" pitchFamily="49" charset="0"/>
              </a:rPr>
              <a:t>studentID</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number</a:t>
            </a:r>
            <a:r>
              <a:rPr lang="en-US" sz="2400" b="0" dirty="0">
                <a:solidFill>
                  <a:srgbClr val="3B3B3B"/>
                </a:solidFill>
                <a:effectLst/>
                <a:latin typeface="Consolas" panose="020B0609020204030204" pitchFamily="49" charset="0"/>
                <a:cs typeface="Consolas" panose="020B0609020204030204" pitchFamily="49" charset="0"/>
              </a:rPr>
              <a:t>; </a:t>
            </a:r>
            <a:endParaRPr lang="en-US" sz="2400" b="0" dirty="0">
              <a:solidFill>
                <a:srgbClr val="001080"/>
              </a:solidFill>
              <a:effectLst/>
              <a:latin typeface="Consolas" panose="020B0609020204030204" pitchFamily="49" charset="0"/>
              <a:cs typeface="Consolas" panose="020B0609020204030204" pitchFamily="49" charset="0"/>
            </a:endParaRPr>
          </a:p>
          <a:p>
            <a:pPr>
              <a:lnSpc>
                <a:spcPct val="110000"/>
              </a:lnSpc>
              <a:buNone/>
            </a:pPr>
            <a:r>
              <a:rPr lang="en-US" sz="2400" dirty="0">
                <a:solidFill>
                  <a:srgbClr val="001080"/>
                </a:solidFill>
                <a:latin typeface="Consolas" panose="020B0609020204030204" pitchFamily="49" charset="0"/>
                <a:cs typeface="Consolas" panose="020B0609020204030204" pitchFamily="49" charset="0"/>
              </a:rPr>
              <a:t>                        </a:t>
            </a:r>
            <a:r>
              <a:rPr lang="en-US" sz="2400" dirty="0" err="1">
                <a:solidFill>
                  <a:srgbClr val="001080"/>
                </a:solidFill>
                <a:latin typeface="Consolas" panose="020B0609020204030204" pitchFamily="49" charset="0"/>
                <a:cs typeface="Consolas" panose="020B0609020204030204" pitchFamily="49" charset="0"/>
              </a:rPr>
              <a:t>s</a:t>
            </a:r>
            <a:r>
              <a:rPr lang="en-US" sz="2400" b="0" dirty="0" err="1">
                <a:solidFill>
                  <a:srgbClr val="001080"/>
                </a:solidFill>
                <a:effectLst/>
                <a:latin typeface="Consolas" panose="020B0609020204030204" pitchFamily="49" charset="0"/>
                <a:cs typeface="Consolas" panose="020B0609020204030204" pitchFamily="49" charset="0"/>
              </a:rPr>
              <a:t>tudentName</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err="1">
                <a:solidFill>
                  <a:srgbClr val="267F99"/>
                </a:solidFill>
                <a:effectLst/>
                <a:latin typeface="Consolas" panose="020B0609020204030204" pitchFamily="49" charset="0"/>
                <a:cs typeface="Consolas" panose="020B0609020204030204" pitchFamily="49" charset="0"/>
              </a:rPr>
              <a:t>StudentName</a:t>
            </a:r>
            <a:r>
              <a:rPr lang="en-US" sz="2400" b="0" dirty="0">
                <a:solidFill>
                  <a:srgbClr val="3B3B3B"/>
                </a:solidFill>
                <a:effectLst/>
                <a:latin typeface="Consolas" panose="020B0609020204030204" pitchFamily="49" charset="0"/>
                <a:cs typeface="Consolas" panose="020B0609020204030204" pitchFamily="49" charset="0"/>
              </a:rPr>
              <a:t> }; </a:t>
            </a:r>
          </a:p>
          <a:p>
            <a:pPr>
              <a:lnSpc>
                <a:spcPct val="110000"/>
              </a:lnSpc>
              <a:buNone/>
            </a:pPr>
            <a:r>
              <a:rPr lang="en-US" sz="2400" b="0" dirty="0">
                <a:solidFill>
                  <a:srgbClr val="AF00DB"/>
                </a:solidFill>
                <a:effectLst/>
                <a:latin typeface="Consolas" panose="020B0609020204030204" pitchFamily="49" charset="0"/>
                <a:cs typeface="Consolas" panose="020B0609020204030204" pitchFamily="49" charset="0"/>
              </a:rPr>
              <a:t>export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FF"/>
                </a:solidFill>
                <a:effectLst/>
                <a:latin typeface="Consolas" panose="020B0609020204030204" pitchFamily="49" charset="0"/>
                <a:cs typeface="Consolas" panose="020B0609020204030204" pitchFamily="49" charset="0"/>
              </a:rPr>
              <a:t>type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Course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string</a:t>
            </a:r>
            <a:r>
              <a:rPr lang="en-US" sz="24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400" b="0" dirty="0">
                <a:solidFill>
                  <a:srgbClr val="AF00DB"/>
                </a:solidFill>
                <a:effectLst/>
                <a:latin typeface="Consolas" panose="020B0609020204030204" pitchFamily="49" charset="0"/>
                <a:cs typeface="Consolas" panose="020B0609020204030204" pitchFamily="49" charset="0"/>
              </a:rPr>
              <a:t>export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FF"/>
                </a:solidFill>
                <a:effectLst/>
                <a:latin typeface="Consolas" panose="020B0609020204030204" pitchFamily="49" charset="0"/>
                <a:cs typeface="Consolas" panose="020B0609020204030204" pitchFamily="49" charset="0"/>
              </a:rPr>
              <a:t>type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err="1">
                <a:solidFill>
                  <a:srgbClr val="267F99"/>
                </a:solidFill>
                <a:effectLst/>
                <a:latin typeface="Consolas" panose="020B0609020204030204" pitchFamily="49" charset="0"/>
                <a:cs typeface="Consolas" panose="020B0609020204030204" pitchFamily="49" charset="0"/>
              </a:rPr>
              <a:t>CourseGrade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 </a:t>
            </a:r>
            <a:r>
              <a:rPr lang="en-US" sz="2400" b="0" dirty="0">
                <a:solidFill>
                  <a:srgbClr val="001080"/>
                </a:solidFill>
                <a:effectLst/>
                <a:latin typeface="Consolas" panose="020B0609020204030204" pitchFamily="49" charset="0"/>
                <a:cs typeface="Consolas" panose="020B0609020204030204" pitchFamily="49" charset="0"/>
              </a:rPr>
              <a:t>course</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Course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1080"/>
                </a:solidFill>
                <a:effectLst/>
                <a:latin typeface="Consolas" panose="020B0609020204030204" pitchFamily="49" charset="0"/>
                <a:cs typeface="Consolas" panose="020B0609020204030204" pitchFamily="49" charset="0"/>
              </a:rPr>
              <a:t>grade</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number</a:t>
            </a:r>
            <a:r>
              <a:rPr lang="en-US" sz="2400"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sz="2400" b="0" dirty="0">
                <a:solidFill>
                  <a:srgbClr val="AF00DB"/>
                </a:solidFill>
                <a:effectLst/>
                <a:latin typeface="Consolas" panose="020B0609020204030204" pitchFamily="49" charset="0"/>
                <a:cs typeface="Consolas" panose="020B0609020204030204" pitchFamily="49" charset="0"/>
              </a:rPr>
              <a:t>export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FF"/>
                </a:solidFill>
                <a:effectLst/>
                <a:latin typeface="Consolas" panose="020B0609020204030204" pitchFamily="49" charset="0"/>
                <a:cs typeface="Consolas" panose="020B0609020204030204" pitchFamily="49" charset="0"/>
              </a:rPr>
              <a:t>type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Transcript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 </a:t>
            </a:r>
            <a:r>
              <a:rPr lang="en-US" sz="2400" b="0" dirty="0">
                <a:solidFill>
                  <a:srgbClr val="001080"/>
                </a:solidFill>
                <a:effectLst/>
                <a:latin typeface="Consolas" panose="020B0609020204030204" pitchFamily="49" charset="0"/>
                <a:cs typeface="Consolas" panose="020B0609020204030204" pitchFamily="49" charset="0"/>
              </a:rPr>
              <a:t>student</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Student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1080"/>
                </a:solidFill>
                <a:effectLst/>
                <a:latin typeface="Consolas" panose="020B0609020204030204" pitchFamily="49" charset="0"/>
                <a:cs typeface="Consolas" panose="020B0609020204030204" pitchFamily="49" charset="0"/>
              </a:rPr>
              <a:t>grades</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err="1">
                <a:solidFill>
                  <a:srgbClr val="267F99"/>
                </a:solidFill>
                <a:effectLst/>
                <a:latin typeface="Consolas" panose="020B0609020204030204" pitchFamily="49" charset="0"/>
                <a:cs typeface="Consolas" panose="020B0609020204030204" pitchFamily="49" charset="0"/>
              </a:rPr>
              <a:t>CourseGrade</a:t>
            </a:r>
            <a:r>
              <a:rPr lang="en-US" sz="2400"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sz="2400" b="0" dirty="0">
                <a:solidFill>
                  <a:srgbClr val="AF00DB"/>
                </a:solidFill>
                <a:effectLst/>
                <a:latin typeface="Consolas" panose="020B0609020204030204" pitchFamily="49" charset="0"/>
                <a:cs typeface="Consolas" panose="020B0609020204030204" pitchFamily="49" charset="0"/>
              </a:rPr>
              <a:t>export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FF"/>
                </a:solidFill>
                <a:effectLst/>
                <a:latin typeface="Consolas" panose="020B0609020204030204" pitchFamily="49" charset="0"/>
                <a:cs typeface="Consolas" panose="020B0609020204030204" pitchFamily="49" charset="0"/>
              </a:rPr>
              <a:t>type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err="1">
                <a:solidFill>
                  <a:srgbClr val="267F99"/>
                </a:solidFill>
                <a:effectLst/>
                <a:latin typeface="Consolas" panose="020B0609020204030204" pitchFamily="49" charset="0"/>
                <a:cs typeface="Consolas" panose="020B0609020204030204" pitchFamily="49" charset="0"/>
              </a:rPr>
              <a:t>StudentName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string</a:t>
            </a:r>
            <a:r>
              <a:rPr lang="en-US" sz="2400" b="0" dirty="0">
                <a:solidFill>
                  <a:srgbClr val="3B3B3B"/>
                </a:solidFill>
                <a:effectLst/>
                <a:latin typeface="Consolas" panose="020B0609020204030204" pitchFamily="49" charset="0"/>
                <a:cs typeface="Consolas" panose="020B0609020204030204" pitchFamily="49" charset="0"/>
              </a:rPr>
              <a:t>;</a:t>
            </a:r>
          </a:p>
          <a:p>
            <a:pPr>
              <a:lnSpc>
                <a:spcPct val="110000"/>
              </a:lnSpc>
            </a:pPr>
            <a:endParaRPr lang="en-US" sz="2400" b="0" dirty="0">
              <a:solidFill>
                <a:srgbClr val="3B3B3B"/>
              </a:solidFill>
              <a:effectLst/>
              <a:latin typeface="Consolas" panose="020B0609020204030204" pitchFamily="49" charset="0"/>
              <a:cs typeface="Consolas" panose="020B0609020204030204" pitchFamily="49" charset="0"/>
            </a:endParaRPr>
          </a:p>
        </p:txBody>
      </p:sp>
      <p:sp>
        <p:nvSpPr>
          <p:cNvPr id="5" name="Rectangle: Rounded Corners 4">
            <a:extLst>
              <a:ext uri="{FF2B5EF4-FFF2-40B4-BE49-F238E27FC236}">
                <a16:creationId xmlns:a16="http://schemas.microsoft.com/office/drawing/2014/main" id="{F120114A-7648-FBB9-ED18-80A41D499025}"/>
              </a:ext>
            </a:extLst>
          </p:cNvPr>
          <p:cNvSpPr/>
          <p:nvPr/>
        </p:nvSpPr>
        <p:spPr>
          <a:xfrm>
            <a:off x="9047921" y="1868557"/>
            <a:ext cx="1868557" cy="768626"/>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dirty="0" err="1">
                <a:solidFill>
                  <a:schemeClr val="tx1"/>
                </a:solidFill>
              </a:rPr>
              <a:t>src</a:t>
            </a:r>
            <a:r>
              <a:rPr lang="en-US" sz="2400" dirty="0">
                <a:solidFill>
                  <a:schemeClr val="tx1"/>
                </a:solidFill>
              </a:rPr>
              <a:t>/</a:t>
            </a:r>
            <a:r>
              <a:rPr lang="en-US" sz="2400" dirty="0" err="1">
                <a:solidFill>
                  <a:schemeClr val="tx1"/>
                </a:solidFill>
              </a:rPr>
              <a:t>types.ts</a:t>
            </a:r>
            <a:endParaRPr lang="en-US" sz="2400" dirty="0">
              <a:solidFill>
                <a:schemeClr val="tx1"/>
              </a:solidFill>
            </a:endParaRPr>
          </a:p>
        </p:txBody>
      </p:sp>
    </p:spTree>
    <p:extLst>
      <p:ext uri="{BB962C8B-B14F-4D97-AF65-F5344CB8AC3E}">
        <p14:creationId xmlns:p14="http://schemas.microsoft.com/office/powerpoint/2010/main" val="2366229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653D5E-33FF-33BD-1AF0-7B6DB2E77C19}"/>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BECCBE7-DDDC-7B31-B28A-C37D87008152}"/>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16</a:t>
            </a:fld>
            <a:endParaRPr lang="en-US"/>
          </a:p>
        </p:txBody>
      </p:sp>
      <p:sp>
        <p:nvSpPr>
          <p:cNvPr id="2" name="Title 1">
            <a:extLst>
              <a:ext uri="{FF2B5EF4-FFF2-40B4-BE49-F238E27FC236}">
                <a16:creationId xmlns:a16="http://schemas.microsoft.com/office/drawing/2014/main" id="{5BC76A8C-4CE0-B904-FA11-9C5E59DAC4A3}"/>
              </a:ext>
            </a:extLst>
          </p:cNvPr>
          <p:cNvSpPr>
            <a:spLocks noGrp="1"/>
          </p:cNvSpPr>
          <p:nvPr>
            <p:ph type="title"/>
          </p:nvPr>
        </p:nvSpPr>
        <p:spPr>
          <a:xfrm>
            <a:off x="838200" y="18255"/>
            <a:ext cx="10515600" cy="1325563"/>
          </a:xfrm>
        </p:spPr>
        <p:txBody>
          <a:bodyPr>
            <a:normAutofit/>
          </a:bodyPr>
          <a:lstStyle/>
          <a:p>
            <a:r>
              <a:rPr lang="en-US" sz="3600" dirty="0"/>
              <a:t>The tiniest introduction to </a:t>
            </a:r>
            <a:r>
              <a:rPr lang="en-US" sz="3600" dirty="0" err="1"/>
              <a:t>Vitest</a:t>
            </a:r>
            <a:endParaRPr lang="en-US" sz="3600" dirty="0"/>
          </a:p>
        </p:txBody>
      </p:sp>
      <p:sp>
        <p:nvSpPr>
          <p:cNvPr id="4" name="TextBox 3">
            <a:extLst>
              <a:ext uri="{FF2B5EF4-FFF2-40B4-BE49-F238E27FC236}">
                <a16:creationId xmlns:a16="http://schemas.microsoft.com/office/drawing/2014/main" id="{DA2EC570-6EFB-36A9-D331-9B3FB6F10BCB}"/>
              </a:ext>
            </a:extLst>
          </p:cNvPr>
          <p:cNvSpPr txBox="1"/>
          <p:nvPr/>
        </p:nvSpPr>
        <p:spPr>
          <a:xfrm>
            <a:off x="744069" y="1555036"/>
            <a:ext cx="10434919" cy="5252143"/>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b="0" dirty="0">
                <a:solidFill>
                  <a:srgbClr val="008000"/>
                </a:solidFill>
                <a:effectLst/>
                <a:latin typeface="Consolas" panose="020B0609020204030204" pitchFamily="49" charset="0"/>
                <a:cs typeface="Consolas" panose="020B0609020204030204" pitchFamily="49" charset="0"/>
              </a:rPr>
              <a:t>// </a:t>
            </a:r>
            <a:r>
              <a:rPr lang="en-US" b="0" dirty="0" err="1">
                <a:solidFill>
                  <a:srgbClr val="008000"/>
                </a:solidFill>
                <a:effectLst/>
                <a:latin typeface="Consolas" panose="020B0609020204030204" pitchFamily="49" charset="0"/>
                <a:cs typeface="Consolas" panose="020B0609020204030204" pitchFamily="49" charset="0"/>
              </a:rPr>
              <a:t>types.spec.ts</a:t>
            </a:r>
            <a:br>
              <a:rPr lang="en-US" b="0" dirty="0">
                <a:solidFill>
                  <a:srgbClr val="3B3B3B"/>
                </a:solidFill>
                <a:effectLst/>
                <a:latin typeface="Consolas" panose="020B0609020204030204" pitchFamily="49" charset="0"/>
                <a:cs typeface="Consolas" panose="020B0609020204030204" pitchFamily="49" charset="0"/>
              </a:rPr>
            </a:br>
            <a:r>
              <a:rPr lang="en-US" b="0" dirty="0">
                <a:solidFill>
                  <a:srgbClr val="AF00DB"/>
                </a:solidFill>
                <a:effectLst/>
                <a:latin typeface="Consolas" panose="020B0609020204030204" pitchFamily="49" charset="0"/>
                <a:cs typeface="Consolas" panose="020B0609020204030204" pitchFamily="49" charset="0"/>
              </a:rPr>
              <a:t>import</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001080"/>
                </a:solidFill>
                <a:effectLst/>
                <a:latin typeface="Consolas" panose="020B0609020204030204" pitchFamily="49" charset="0"/>
                <a:cs typeface="Consolas" panose="020B0609020204030204" pitchFamily="49" charset="0"/>
              </a:rPr>
              <a:t>describe</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1080"/>
                </a:solidFill>
                <a:effectLst/>
                <a:latin typeface="Consolas" panose="020B0609020204030204" pitchFamily="49" charset="0"/>
                <a:cs typeface="Consolas" panose="020B0609020204030204" pitchFamily="49" charset="0"/>
              </a:rPr>
              <a:t>expect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1080"/>
                </a:solidFill>
                <a:effectLst/>
                <a:latin typeface="Consolas" panose="020B0609020204030204" pitchFamily="49" charset="0"/>
                <a:cs typeface="Consolas" panose="020B0609020204030204" pitchFamily="49" charset="0"/>
              </a:rPr>
              <a:t>it</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AF00DB"/>
                </a:solidFill>
                <a:effectLst/>
                <a:latin typeface="Consolas" panose="020B0609020204030204" pitchFamily="49" charset="0"/>
                <a:cs typeface="Consolas" panose="020B0609020204030204" pitchFamily="49" charset="0"/>
              </a:rPr>
              <a:t>from</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vitest</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AF00DB"/>
                </a:solidFill>
                <a:effectLst/>
                <a:latin typeface="Consolas" panose="020B0609020204030204" pitchFamily="49" charset="0"/>
                <a:cs typeface="Consolas" panose="020B0609020204030204" pitchFamily="49" charset="0"/>
              </a:rPr>
              <a:t>import</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AF00DB"/>
                </a:solidFill>
                <a:effectLst/>
                <a:latin typeface="Consolas" panose="020B0609020204030204" pitchFamily="49" charset="0"/>
                <a:cs typeface="Consolas" panose="020B0609020204030204" pitchFamily="49" charset="0"/>
              </a:rPr>
              <a:t>type</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1080"/>
                </a:solidFill>
                <a:effectLst/>
                <a:latin typeface="Consolas" panose="020B0609020204030204" pitchFamily="49" charset="0"/>
                <a:cs typeface="Consolas" panose="020B0609020204030204" pitchFamily="49" charset="0"/>
              </a:rPr>
              <a:t>Student</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AF00DB"/>
                </a:solidFill>
                <a:effectLst/>
                <a:latin typeface="Consolas" panose="020B0609020204030204" pitchFamily="49" charset="0"/>
                <a:cs typeface="Consolas" panose="020B0609020204030204" pitchFamily="49" charset="0"/>
              </a:rPr>
              <a:t>from</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types.ts</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br>
              <a:rPr lang="en-US" b="0" dirty="0">
                <a:solidFill>
                  <a:srgbClr val="3B3B3B"/>
                </a:solidFill>
                <a:effectLst/>
                <a:latin typeface="Consolas" panose="020B0609020204030204" pitchFamily="49" charset="0"/>
                <a:cs typeface="Consolas" panose="020B0609020204030204" pitchFamily="49" charset="0"/>
              </a:rPr>
            </a:br>
            <a:r>
              <a:rPr lang="en-US" b="0" dirty="0">
                <a:solidFill>
                  <a:srgbClr val="0000FF"/>
                </a:solidFill>
                <a:effectLst/>
                <a:latin typeface="Consolas" panose="020B0609020204030204" pitchFamily="49" charset="0"/>
                <a:cs typeface="Consolas" panose="020B0609020204030204" pitchFamily="49" charset="0"/>
              </a:rPr>
              <a:t>const</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70C1"/>
                </a:solidFill>
                <a:effectLst/>
                <a:latin typeface="Consolas" panose="020B0609020204030204" pitchFamily="49" charset="0"/>
                <a:cs typeface="Consolas" panose="020B0609020204030204" pitchFamily="49" charset="0"/>
              </a:rPr>
              <a:t>alvin</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267F99"/>
                </a:solidFill>
                <a:effectLst/>
                <a:latin typeface="Consolas" panose="020B0609020204030204" pitchFamily="49" charset="0"/>
                <a:cs typeface="Consolas" panose="020B0609020204030204" pitchFamily="49" charset="0"/>
              </a:rPr>
              <a:t>Student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 </a:t>
            </a:r>
            <a:r>
              <a:rPr lang="en-US" b="0" dirty="0" err="1">
                <a:solidFill>
                  <a:srgbClr val="001080"/>
                </a:solidFill>
                <a:effectLst/>
                <a:latin typeface="Consolas" panose="020B0609020204030204" pitchFamily="49" charset="0"/>
                <a:cs typeface="Consolas" panose="020B0609020204030204" pitchFamily="49" charset="0"/>
              </a:rPr>
              <a:t>studentID</a:t>
            </a:r>
            <a:r>
              <a:rPr lang="en-US" b="0" dirty="0">
                <a:solidFill>
                  <a:srgbClr val="00108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98658"/>
                </a:solidFill>
                <a:effectLst/>
                <a:latin typeface="Consolas" panose="020B0609020204030204" pitchFamily="49" charset="0"/>
                <a:cs typeface="Consolas" panose="020B0609020204030204" pitchFamily="49" charset="0"/>
              </a:rPr>
              <a:t>37</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studentName</a:t>
            </a:r>
            <a:r>
              <a:rPr lang="en-US" b="0" dirty="0">
                <a:solidFill>
                  <a:srgbClr val="00108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A31515"/>
                </a:solidFill>
                <a:effectLst/>
                <a:latin typeface="Consolas" panose="020B0609020204030204" pitchFamily="49" charset="0"/>
                <a:cs typeface="Consolas" panose="020B0609020204030204" pitchFamily="49" charset="0"/>
              </a:rPr>
              <a:t>'Alvin'</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0000FF"/>
                </a:solidFill>
                <a:effectLst/>
                <a:latin typeface="Consolas" panose="020B0609020204030204" pitchFamily="49" charset="0"/>
                <a:cs typeface="Consolas" panose="020B0609020204030204" pitchFamily="49" charset="0"/>
              </a:rPr>
              <a:t>const</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70C1"/>
                </a:solidFill>
                <a:effectLst/>
                <a:latin typeface="Consolas" panose="020B0609020204030204" pitchFamily="49" charset="0"/>
                <a:cs typeface="Consolas" panose="020B0609020204030204" pitchFamily="49" charset="0"/>
              </a:rPr>
              <a:t>bryn</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267F99"/>
                </a:solidFill>
                <a:effectLst/>
                <a:latin typeface="Consolas" panose="020B0609020204030204" pitchFamily="49" charset="0"/>
                <a:cs typeface="Consolas" panose="020B0609020204030204" pitchFamily="49" charset="0"/>
              </a:rPr>
              <a:t>Student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 </a:t>
            </a:r>
            <a:r>
              <a:rPr lang="en-US" b="0" dirty="0" err="1">
                <a:solidFill>
                  <a:srgbClr val="001080"/>
                </a:solidFill>
                <a:effectLst/>
                <a:latin typeface="Consolas" panose="020B0609020204030204" pitchFamily="49" charset="0"/>
                <a:cs typeface="Consolas" panose="020B0609020204030204" pitchFamily="49" charset="0"/>
              </a:rPr>
              <a:t>studentID</a:t>
            </a:r>
            <a:r>
              <a:rPr lang="en-US" b="0" dirty="0">
                <a:solidFill>
                  <a:srgbClr val="00108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98658"/>
                </a:solidFill>
                <a:effectLst/>
                <a:latin typeface="Consolas" panose="020B0609020204030204" pitchFamily="49" charset="0"/>
                <a:cs typeface="Consolas" panose="020B0609020204030204" pitchFamily="49" charset="0"/>
              </a:rPr>
              <a:t>38</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studentName</a:t>
            </a:r>
            <a:r>
              <a:rPr lang="en-US" b="0" dirty="0">
                <a:solidFill>
                  <a:srgbClr val="00108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A31515"/>
                </a:solidFill>
                <a:effectLst/>
                <a:latin typeface="Consolas" panose="020B0609020204030204" pitchFamily="49" charset="0"/>
                <a:cs typeface="Consolas" panose="020B0609020204030204" pitchFamily="49" charset="0"/>
              </a:rPr>
              <a:t>'Bronwyn'</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br>
              <a:rPr lang="en-US" b="0" dirty="0">
                <a:solidFill>
                  <a:srgbClr val="3B3B3B"/>
                </a:solidFill>
                <a:effectLst/>
                <a:latin typeface="Consolas" panose="020B0609020204030204" pitchFamily="49" charset="0"/>
                <a:cs typeface="Consolas" panose="020B0609020204030204" pitchFamily="49" charset="0"/>
              </a:rPr>
            </a:br>
            <a:r>
              <a:rPr lang="en-US" b="0" dirty="0">
                <a:solidFill>
                  <a:srgbClr val="795E26"/>
                </a:solidFill>
                <a:effectLst/>
                <a:latin typeface="Consolas" panose="020B0609020204030204" pitchFamily="49" charset="0"/>
                <a:cs typeface="Consolas" panose="020B0609020204030204" pitchFamily="49" charset="0"/>
              </a:rPr>
              <a:t>describe</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'the Student type'</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it</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'should allow extraction of id'</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expect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0070C1"/>
                </a:solidFill>
                <a:effectLst/>
                <a:latin typeface="Consolas" panose="020B0609020204030204" pitchFamily="49" charset="0"/>
                <a:cs typeface="Consolas" panose="020B0609020204030204" pitchFamily="49" charset="0"/>
              </a:rPr>
              <a:t>alvin</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001080"/>
                </a:solidFill>
                <a:effectLst/>
                <a:latin typeface="Consolas" panose="020B0609020204030204" pitchFamily="49" charset="0"/>
                <a:cs typeface="Consolas" panose="020B0609020204030204" pitchFamily="49" charset="0"/>
              </a:rPr>
              <a:t>studentID</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toEqual</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098658"/>
                </a:solidFill>
                <a:effectLst/>
                <a:latin typeface="Consolas" panose="020B0609020204030204" pitchFamily="49" charset="0"/>
                <a:cs typeface="Consolas" panose="020B0609020204030204" pitchFamily="49" charset="0"/>
              </a:rPr>
              <a:t>37</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expect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0070C1"/>
                </a:solidFill>
                <a:effectLst/>
                <a:latin typeface="Consolas" panose="020B0609020204030204" pitchFamily="49" charset="0"/>
                <a:cs typeface="Consolas" panose="020B0609020204030204" pitchFamily="49" charset="0"/>
              </a:rPr>
              <a:t>bryn</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001080"/>
                </a:solidFill>
                <a:effectLst/>
                <a:latin typeface="Consolas" panose="020B0609020204030204" pitchFamily="49" charset="0"/>
                <a:cs typeface="Consolas" panose="020B0609020204030204" pitchFamily="49" charset="0"/>
              </a:rPr>
              <a:t>studentID</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toEqual</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098658"/>
                </a:solidFill>
                <a:effectLst/>
                <a:latin typeface="Consolas" panose="020B0609020204030204" pitchFamily="49" charset="0"/>
                <a:cs typeface="Consolas" panose="020B0609020204030204" pitchFamily="49" charset="0"/>
              </a:rPr>
              <a:t>38</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3B3B3B"/>
                </a:solidFill>
                <a:effectLst/>
                <a:latin typeface="Consolas" panose="020B0609020204030204" pitchFamily="49" charset="0"/>
                <a:cs typeface="Consolas" panose="020B0609020204030204" pitchFamily="49" charset="0"/>
              </a:rPr>
              <a:t>  });</a:t>
            </a:r>
            <a:br>
              <a:rPr lang="en-US" b="0" dirty="0">
                <a:solidFill>
                  <a:srgbClr val="3B3B3B"/>
                </a:solidFill>
                <a:effectLst/>
                <a:latin typeface="Consolas" panose="020B0609020204030204" pitchFamily="49" charset="0"/>
                <a:cs typeface="Consolas" panose="020B0609020204030204" pitchFamily="49" charset="0"/>
              </a:rPr>
            </a:b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795E26"/>
                </a:solidFill>
                <a:effectLst/>
                <a:latin typeface="Consolas" panose="020B0609020204030204" pitchFamily="49" charset="0"/>
                <a:cs typeface="Consolas" panose="020B0609020204030204" pitchFamily="49" charset="0"/>
              </a:rPr>
              <a:t>it</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'should allow extraction of name'</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expect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0070C1"/>
                </a:solidFill>
                <a:effectLst/>
                <a:latin typeface="Consolas" panose="020B0609020204030204" pitchFamily="49" charset="0"/>
                <a:cs typeface="Consolas" panose="020B0609020204030204" pitchFamily="49" charset="0"/>
              </a:rPr>
              <a:t>alvin</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001080"/>
                </a:solidFill>
                <a:effectLst/>
                <a:latin typeface="Consolas" panose="020B0609020204030204" pitchFamily="49" charset="0"/>
                <a:cs typeface="Consolas" panose="020B0609020204030204" pitchFamily="49" charset="0"/>
              </a:rPr>
              <a:t>studentName</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toEqual</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'Alvin’</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pPr>
            <a:r>
              <a:rPr lang="en-US" b="0" dirty="0">
                <a:solidFill>
                  <a:srgbClr val="795E26"/>
                </a:solidFill>
                <a:effectLst/>
                <a:latin typeface="Consolas" panose="020B0609020204030204" pitchFamily="49" charset="0"/>
                <a:cs typeface="Consolas" panose="020B0609020204030204" pitchFamily="49" charset="0"/>
              </a:rPr>
              <a:t>    expect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0070C1"/>
                </a:solidFill>
                <a:effectLst/>
                <a:latin typeface="Consolas" panose="020B0609020204030204" pitchFamily="49" charset="0"/>
                <a:cs typeface="Consolas" panose="020B0609020204030204" pitchFamily="49" charset="0"/>
              </a:rPr>
              <a:t>bryn</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001080"/>
                </a:solidFill>
                <a:effectLst/>
                <a:latin typeface="Consolas" panose="020B0609020204030204" pitchFamily="49" charset="0"/>
                <a:cs typeface="Consolas" panose="020B0609020204030204" pitchFamily="49" charset="0"/>
              </a:rPr>
              <a:t>studentName</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toEqual</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Jazzhands</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8000"/>
                </a:solidFill>
                <a:effectLst/>
                <a:latin typeface="Consolas" panose="020B0609020204030204" pitchFamily="49" charset="0"/>
                <a:cs typeface="Consolas" panose="020B0609020204030204" pitchFamily="49" charset="0"/>
              </a:rPr>
              <a:t>// will fail</a:t>
            </a:r>
            <a:endParaRPr lang="en-US" b="0" dirty="0">
              <a:solidFill>
                <a:srgbClr val="3B3B3B"/>
              </a:solidFill>
              <a:effectLst/>
              <a:latin typeface="Consolas" panose="020B0609020204030204" pitchFamily="49" charset="0"/>
              <a:cs typeface="Consolas" panose="020B0609020204030204" pitchFamily="49" charset="0"/>
            </a:endParaRPr>
          </a:p>
          <a:p>
            <a:pPr>
              <a:lnSpc>
                <a:spcPct val="110000"/>
              </a:lnSpc>
              <a:buNone/>
            </a:pP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pPr>
            <a:r>
              <a:rPr lang="en-US" b="0" dirty="0">
                <a:solidFill>
                  <a:srgbClr val="3B3B3B"/>
                </a:solidFill>
                <a:effectLst/>
                <a:latin typeface="Consolas" panose="020B0609020204030204" pitchFamily="49" charset="0"/>
                <a:cs typeface="Consolas" panose="020B0609020204030204" pitchFamily="49" charset="0"/>
              </a:rPr>
              <a:t>});</a:t>
            </a:r>
          </a:p>
        </p:txBody>
      </p:sp>
      <p:sp>
        <p:nvSpPr>
          <p:cNvPr id="5" name="TextBox 4">
            <a:extLst>
              <a:ext uri="{FF2B5EF4-FFF2-40B4-BE49-F238E27FC236}">
                <a16:creationId xmlns:a16="http://schemas.microsoft.com/office/drawing/2014/main" id="{0E5E2408-5919-913C-0642-027A8483122E}"/>
              </a:ext>
            </a:extLst>
          </p:cNvPr>
          <p:cNvSpPr txBox="1"/>
          <p:nvPr/>
        </p:nvSpPr>
        <p:spPr>
          <a:xfrm>
            <a:off x="6763871" y="793376"/>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3577692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04EDC29-8187-C517-16E4-F0E0A06EFDD6}"/>
              </a:ext>
            </a:extLst>
          </p:cNvPr>
          <p:cNvSpPr>
            <a:spLocks noGrp="1"/>
          </p:cNvSpPr>
          <p:nvPr>
            <p:ph type="sldNum" sz="quarter" idx="12"/>
          </p:nvPr>
        </p:nvSpPr>
        <p:spPr/>
        <p:txBody>
          <a:bodyPr/>
          <a:lstStyle/>
          <a:p>
            <a:fld id="{20F37917-FD3A-4669-9018-DA04BCDD3D75}" type="slidenum">
              <a:rPr lang="en-US" smtClean="0"/>
              <a:t>17</a:t>
            </a:fld>
            <a:endParaRPr lang="en-US"/>
          </a:p>
        </p:txBody>
      </p:sp>
      <p:sp>
        <p:nvSpPr>
          <p:cNvPr id="3" name="Title 2">
            <a:extLst>
              <a:ext uri="{FF2B5EF4-FFF2-40B4-BE49-F238E27FC236}">
                <a16:creationId xmlns:a16="http://schemas.microsoft.com/office/drawing/2014/main" id="{37E08517-B269-8B9A-9E57-78D0D24BB9DE}"/>
              </a:ext>
            </a:extLst>
          </p:cNvPr>
          <p:cNvSpPr>
            <a:spLocks noGrp="1"/>
          </p:cNvSpPr>
          <p:nvPr>
            <p:ph type="title"/>
          </p:nvPr>
        </p:nvSpPr>
        <p:spPr/>
        <p:txBody>
          <a:bodyPr>
            <a:normAutofit/>
          </a:bodyPr>
          <a:lstStyle/>
          <a:p>
            <a:r>
              <a:rPr lang="en-US" sz="3600" dirty="0"/>
              <a:t>You can run tests from the command line</a:t>
            </a:r>
          </a:p>
        </p:txBody>
      </p:sp>
      <p:sp>
        <p:nvSpPr>
          <p:cNvPr id="6" name="TextBox 5">
            <a:extLst>
              <a:ext uri="{FF2B5EF4-FFF2-40B4-BE49-F238E27FC236}">
                <a16:creationId xmlns:a16="http://schemas.microsoft.com/office/drawing/2014/main" id="{7A9637F7-75C6-78DD-86A1-96D6EC789DA9}"/>
              </a:ext>
            </a:extLst>
          </p:cNvPr>
          <p:cNvSpPr txBox="1"/>
          <p:nvPr/>
        </p:nvSpPr>
        <p:spPr>
          <a:xfrm>
            <a:off x="744069" y="1555036"/>
            <a:ext cx="10434919" cy="5447645"/>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buNone/>
            </a:pPr>
            <a:r>
              <a:rPr lang="en-US" sz="1200" dirty="0">
                <a:solidFill>
                  <a:srgbClr val="000000"/>
                </a:solidFill>
                <a:effectLst/>
                <a:latin typeface="Consolas" panose="020B0609020204030204" pitchFamily="49" charset="0"/>
                <a:cs typeface="Consolas" panose="020B0609020204030204" pitchFamily="49" charset="0"/>
              </a:rPr>
              <a:t>% </a:t>
            </a:r>
            <a:r>
              <a:rPr lang="en-US" sz="1200" dirty="0" err="1">
                <a:solidFill>
                  <a:srgbClr val="000000"/>
                </a:solidFill>
                <a:effectLst/>
                <a:latin typeface="Consolas" panose="020B0609020204030204" pitchFamily="49" charset="0"/>
                <a:cs typeface="Consolas" panose="020B0609020204030204" pitchFamily="49" charset="0"/>
              </a:rPr>
              <a:t>npx</a:t>
            </a:r>
            <a:r>
              <a:rPr lang="en-US" sz="1200" dirty="0">
                <a:solidFill>
                  <a:srgbClr val="000000"/>
                </a:solidFill>
                <a:effectLst/>
                <a:latin typeface="Consolas" panose="020B0609020204030204" pitchFamily="49" charset="0"/>
                <a:cs typeface="Consolas" panose="020B0609020204030204" pitchFamily="49" charset="0"/>
              </a:rPr>
              <a:t> </a:t>
            </a:r>
            <a:r>
              <a:rPr lang="en-US" sz="1200" dirty="0" err="1">
                <a:solidFill>
                  <a:srgbClr val="000000"/>
                </a:solidFill>
                <a:effectLst/>
                <a:latin typeface="Consolas" panose="020B0609020204030204" pitchFamily="49" charset="0"/>
                <a:cs typeface="Consolas" panose="020B0609020204030204" pitchFamily="49" charset="0"/>
              </a:rPr>
              <a:t>vitest</a:t>
            </a:r>
            <a:r>
              <a:rPr lang="en-US" sz="1200" dirty="0">
                <a:solidFill>
                  <a:srgbClr val="000000"/>
                </a:solidFill>
                <a:effectLst/>
                <a:latin typeface="Consolas" panose="020B0609020204030204" pitchFamily="49" charset="0"/>
                <a:cs typeface="Consolas" panose="020B0609020204030204" pitchFamily="49" charset="0"/>
              </a:rPr>
              <a:t> --run </a:t>
            </a:r>
            <a:r>
              <a:rPr lang="en-US" sz="1200" dirty="0" err="1">
                <a:solidFill>
                  <a:srgbClr val="000000"/>
                </a:solidFill>
                <a:effectLst/>
                <a:latin typeface="Consolas" panose="020B0609020204030204" pitchFamily="49" charset="0"/>
                <a:cs typeface="Consolas" panose="020B0609020204030204" pitchFamily="49" charset="0"/>
              </a:rPr>
              <a:t>src</a:t>
            </a:r>
            <a:r>
              <a:rPr lang="en-US" sz="1200" dirty="0">
                <a:solidFill>
                  <a:srgbClr val="000000"/>
                </a:solidFill>
                <a:effectLst/>
                <a:latin typeface="Consolas" panose="020B0609020204030204" pitchFamily="49" charset="0"/>
                <a:cs typeface="Consolas" panose="020B0609020204030204" pitchFamily="49" charset="0"/>
              </a:rPr>
              <a:t>/</a:t>
            </a:r>
            <a:r>
              <a:rPr lang="en-US" sz="1200" dirty="0" err="1">
                <a:solidFill>
                  <a:srgbClr val="000000"/>
                </a:solidFill>
                <a:effectLst/>
                <a:latin typeface="Consolas" panose="020B0609020204030204" pitchFamily="49" charset="0"/>
                <a:cs typeface="Consolas" panose="020B0609020204030204" pitchFamily="49" charset="0"/>
              </a:rPr>
              <a:t>types.spec.ts</a:t>
            </a:r>
            <a:endParaRPr lang="en-US" sz="1200" dirty="0">
              <a:solidFill>
                <a:srgbClr val="000000"/>
              </a:solidFill>
              <a:effectLst/>
              <a:latin typeface="Consolas" panose="020B0609020204030204" pitchFamily="49" charset="0"/>
              <a:cs typeface="Consolas" panose="020B0609020204030204" pitchFamily="49" charset="0"/>
            </a:endParaRPr>
          </a:p>
          <a:p>
            <a:pPr>
              <a:buNone/>
            </a:pPr>
            <a:endParaRPr lang="en-US" sz="1200" dirty="0">
              <a:solidFill>
                <a:srgbClr val="000000"/>
              </a:solidFill>
              <a:effectLst/>
              <a:latin typeface="Consolas" panose="020B0609020204030204" pitchFamily="49" charset="0"/>
              <a:cs typeface="Consolas" panose="020B0609020204030204" pitchFamily="49" charset="0"/>
            </a:endParaRPr>
          </a:p>
          <a:p>
            <a:pPr>
              <a:buNone/>
            </a:pPr>
            <a:r>
              <a:rPr lang="en-US" sz="1200" b="1" dirty="0">
                <a:solidFill>
                  <a:srgbClr val="000000"/>
                </a:solidFill>
                <a:highlight>
                  <a:srgbClr val="0000FF"/>
                </a:highlight>
                <a:latin typeface="Consolas" panose="020B0609020204030204" pitchFamily="49" charset="0"/>
                <a:cs typeface="Consolas" panose="020B0609020204030204" pitchFamily="49" charset="0"/>
              </a:rPr>
              <a:t> </a:t>
            </a:r>
            <a:r>
              <a:rPr lang="en-US" sz="1200" b="1" dirty="0">
                <a:solidFill>
                  <a:schemeClr val="bg1"/>
                </a:solidFill>
                <a:highlight>
                  <a:srgbClr val="0000FF"/>
                </a:highlight>
                <a:latin typeface="Consolas" panose="020B0609020204030204" pitchFamily="49" charset="0"/>
                <a:cs typeface="Consolas" panose="020B0609020204030204" pitchFamily="49" charset="0"/>
              </a:rPr>
              <a:t>RUN</a:t>
            </a:r>
            <a:r>
              <a:rPr lang="en-US" sz="1200" b="1" dirty="0">
                <a:solidFill>
                  <a:srgbClr val="000000"/>
                </a:solidFill>
                <a:highlight>
                  <a:srgbClr val="0000FF"/>
                </a:highlight>
                <a:latin typeface="Consolas" panose="020B0609020204030204" pitchFamily="49" charset="0"/>
                <a:cs typeface="Consolas" panose="020B0609020204030204" pitchFamily="49" charset="0"/>
              </a:rPr>
              <a:t> </a:t>
            </a:r>
            <a:r>
              <a:rPr lang="en-US" sz="1200" b="1" dirty="0">
                <a:solidFill>
                  <a:srgbClr val="000000"/>
                </a:solidFill>
                <a:latin typeface="Consolas" panose="020B0609020204030204" pitchFamily="49" charset="0"/>
                <a:cs typeface="Consolas" panose="020B0609020204030204" pitchFamily="49" charset="0"/>
              </a:rPr>
              <a:t> </a:t>
            </a:r>
            <a:r>
              <a:rPr lang="en-US" sz="1200" dirty="0">
                <a:solidFill>
                  <a:srgbClr val="0070C0"/>
                </a:solidFill>
                <a:latin typeface="Consolas" panose="020B0609020204030204" pitchFamily="49" charset="0"/>
                <a:cs typeface="Consolas" panose="020B0609020204030204" pitchFamily="49" charset="0"/>
              </a:rPr>
              <a:t>v4.0.16</a:t>
            </a:r>
            <a:r>
              <a:rPr lang="en-US" sz="1200" dirty="0">
                <a:solidFill>
                  <a:srgbClr val="000000"/>
                </a:solidFill>
                <a:latin typeface="Consolas" panose="020B0609020204030204" pitchFamily="49" charset="0"/>
                <a:cs typeface="Consolas" panose="020B0609020204030204" pitchFamily="49" charset="0"/>
              </a:rPr>
              <a:t> /Users/</a:t>
            </a:r>
            <a:r>
              <a:rPr lang="en-US" sz="1200" dirty="0" err="1">
                <a:solidFill>
                  <a:srgbClr val="000000"/>
                </a:solidFill>
                <a:latin typeface="Consolas" panose="020B0609020204030204" pitchFamily="49" charset="0"/>
                <a:cs typeface="Consolas" panose="020B0609020204030204" pitchFamily="49" charset="0"/>
              </a:rPr>
              <a:t>rjsimmon</a:t>
            </a:r>
            <a:r>
              <a:rPr lang="en-US" sz="1200" dirty="0">
                <a:solidFill>
                  <a:srgbClr val="000000"/>
                </a:solidFill>
                <a:latin typeface="Consolas" panose="020B0609020204030204" pitchFamily="49" charset="0"/>
                <a:cs typeface="Consolas" panose="020B0609020204030204" pitchFamily="49" charset="0"/>
              </a:rPr>
              <a:t>/r/transcript-server</a:t>
            </a:r>
          </a:p>
          <a:p>
            <a:pPr>
              <a:buNone/>
            </a:pPr>
            <a:endParaRPr lang="en-US" sz="1200" dirty="0">
              <a:solidFill>
                <a:srgbClr val="000000"/>
              </a:solidFill>
              <a:latin typeface="Consolas" panose="020B0609020204030204" pitchFamily="49" charset="0"/>
              <a:cs typeface="Consolas" panose="020B0609020204030204" pitchFamily="49" charset="0"/>
            </a:endParaRPr>
          </a:p>
          <a:p>
            <a:pPr>
              <a:buNone/>
            </a:pPr>
            <a:r>
              <a:rPr lang="en-US" sz="1200" dirty="0">
                <a:solidFill>
                  <a:srgbClr val="000000"/>
                </a:solidFill>
                <a:latin typeface="Consolas" panose="020B0609020204030204" pitchFamily="49" charset="0"/>
                <a:cs typeface="Consolas" panose="020B0609020204030204" pitchFamily="49" charset="0"/>
              </a:rPr>
              <a:t> </a:t>
            </a:r>
            <a:r>
              <a:rPr lang="en-US" sz="1200" dirty="0">
                <a:solidFill>
                  <a:srgbClr val="C00000"/>
                </a:solidFill>
                <a:latin typeface="Consolas" panose="020B0609020204030204" pitchFamily="49" charset="0"/>
                <a:cs typeface="Consolas" panose="020B0609020204030204" pitchFamily="49" charset="0"/>
              </a:rPr>
              <a:t>❯</a:t>
            </a:r>
            <a:r>
              <a:rPr lang="en-US" sz="1200" dirty="0">
                <a:solidFill>
                  <a:srgbClr val="000000"/>
                </a:solidFill>
                <a:latin typeface="Consolas" panose="020B0609020204030204" pitchFamily="49" charset="0"/>
                <a:cs typeface="Consolas" panose="020B0609020204030204" pitchFamily="49" charset="0"/>
              </a:rPr>
              <a:t> </a:t>
            </a:r>
            <a:r>
              <a:rPr lang="en-US" sz="1200" dirty="0" err="1">
                <a:solidFill>
                  <a:srgbClr val="000000"/>
                </a:solidFill>
                <a:latin typeface="Consolas" panose="020B0609020204030204" pitchFamily="49" charset="0"/>
                <a:cs typeface="Consolas" panose="020B0609020204030204" pitchFamily="49" charset="0"/>
              </a:rPr>
              <a:t>src</a:t>
            </a:r>
            <a:r>
              <a:rPr lang="en-US" sz="1200" dirty="0">
                <a:solidFill>
                  <a:srgbClr val="000000"/>
                </a:solidFill>
                <a:latin typeface="Consolas" panose="020B0609020204030204" pitchFamily="49" charset="0"/>
                <a:cs typeface="Consolas" panose="020B0609020204030204" pitchFamily="49" charset="0"/>
              </a:rPr>
              <a:t>/</a:t>
            </a:r>
            <a:r>
              <a:rPr lang="en-US" sz="1200" dirty="0" err="1">
                <a:solidFill>
                  <a:srgbClr val="000000"/>
                </a:solidFill>
                <a:latin typeface="Consolas" panose="020B0609020204030204" pitchFamily="49" charset="0"/>
                <a:cs typeface="Consolas" panose="020B0609020204030204" pitchFamily="49" charset="0"/>
              </a:rPr>
              <a:t>types.spec.ts</a:t>
            </a:r>
            <a:r>
              <a:rPr lang="en-US" sz="1200" dirty="0">
                <a:solidFill>
                  <a:srgbClr val="000000"/>
                </a:solidFill>
                <a:latin typeface="Consolas" panose="020B0609020204030204" pitchFamily="49" charset="0"/>
                <a:cs typeface="Consolas" panose="020B0609020204030204" pitchFamily="49" charset="0"/>
              </a:rPr>
              <a:t> </a:t>
            </a:r>
            <a:r>
              <a:rPr lang="en-US" sz="1200" dirty="0">
                <a:solidFill>
                  <a:schemeClr val="bg1">
                    <a:lumMod val="50000"/>
                  </a:schemeClr>
                </a:solidFill>
                <a:latin typeface="Consolas" panose="020B0609020204030204" pitchFamily="49" charset="0"/>
                <a:cs typeface="Consolas" panose="020B0609020204030204" pitchFamily="49" charset="0"/>
              </a:rPr>
              <a:t>(2 tests | </a:t>
            </a:r>
            <a:r>
              <a:rPr lang="en-US" sz="1200" dirty="0">
                <a:solidFill>
                  <a:srgbClr val="C00000"/>
                </a:solidFill>
                <a:latin typeface="Consolas" panose="020B0609020204030204" pitchFamily="49" charset="0"/>
                <a:cs typeface="Consolas" panose="020B0609020204030204" pitchFamily="49" charset="0"/>
              </a:rPr>
              <a:t>1 failed</a:t>
            </a:r>
            <a:r>
              <a:rPr lang="en-US" sz="1200" dirty="0">
                <a:solidFill>
                  <a:schemeClr val="bg1">
                    <a:lumMod val="50000"/>
                  </a:schemeClr>
                </a:solidFill>
                <a:latin typeface="Consolas" panose="020B0609020204030204" pitchFamily="49" charset="0"/>
                <a:cs typeface="Consolas" panose="020B0609020204030204" pitchFamily="49" charset="0"/>
              </a:rPr>
              <a:t>)</a:t>
            </a:r>
            <a:r>
              <a:rPr lang="en-US" sz="1200" dirty="0">
                <a:solidFill>
                  <a:srgbClr val="000000"/>
                </a:solidFill>
                <a:latin typeface="Consolas" panose="020B0609020204030204" pitchFamily="49" charset="0"/>
                <a:cs typeface="Consolas" panose="020B0609020204030204" pitchFamily="49" charset="0"/>
              </a:rPr>
              <a:t> 4</a:t>
            </a:r>
            <a:r>
              <a:rPr lang="en-US" sz="1200" dirty="0">
                <a:solidFill>
                  <a:srgbClr val="0070C0"/>
                </a:solidFill>
                <a:latin typeface="Consolas" panose="020B0609020204030204" pitchFamily="49" charset="0"/>
                <a:cs typeface="Consolas" panose="020B0609020204030204" pitchFamily="49" charset="0"/>
              </a:rPr>
              <a:t>ms</a:t>
            </a:r>
            <a:endParaRPr lang="en-US" sz="1200" dirty="0">
              <a:solidFill>
                <a:srgbClr val="000000"/>
              </a:solidFill>
              <a:latin typeface="Consolas" panose="020B0609020204030204" pitchFamily="49" charset="0"/>
              <a:cs typeface="Consolas" panose="020B0609020204030204" pitchFamily="49" charset="0"/>
            </a:endParaRPr>
          </a:p>
          <a:p>
            <a:pPr>
              <a:buNone/>
            </a:pPr>
            <a:r>
              <a:rPr lang="en-US" sz="1200" dirty="0">
                <a:solidFill>
                  <a:srgbClr val="000000"/>
                </a:solidFill>
                <a:latin typeface="Consolas" panose="020B0609020204030204" pitchFamily="49" charset="0"/>
                <a:cs typeface="Consolas" panose="020B0609020204030204" pitchFamily="49" charset="0"/>
              </a:rPr>
              <a:t>   </a:t>
            </a:r>
            <a:r>
              <a:rPr lang="en-US" sz="1200" dirty="0">
                <a:solidFill>
                  <a:srgbClr val="C00000"/>
                </a:solidFill>
                <a:latin typeface="Consolas" panose="020B0609020204030204" pitchFamily="49" charset="0"/>
                <a:cs typeface="Consolas" panose="020B0609020204030204" pitchFamily="49" charset="0"/>
              </a:rPr>
              <a:t>❯</a:t>
            </a:r>
            <a:r>
              <a:rPr lang="en-US" sz="1200" dirty="0">
                <a:solidFill>
                  <a:srgbClr val="000000"/>
                </a:solidFill>
                <a:latin typeface="Consolas" panose="020B0609020204030204" pitchFamily="49" charset="0"/>
                <a:cs typeface="Consolas" panose="020B0609020204030204" pitchFamily="49" charset="0"/>
              </a:rPr>
              <a:t> the Student type </a:t>
            </a:r>
            <a:r>
              <a:rPr lang="en-US" sz="1200" dirty="0">
                <a:solidFill>
                  <a:schemeClr val="bg1">
                    <a:lumMod val="50000"/>
                  </a:schemeClr>
                </a:solidFill>
                <a:latin typeface="Consolas" panose="020B0609020204030204" pitchFamily="49" charset="0"/>
                <a:cs typeface="Consolas" panose="020B0609020204030204" pitchFamily="49" charset="0"/>
              </a:rPr>
              <a:t>(2)</a:t>
            </a:r>
          </a:p>
          <a:p>
            <a:pPr>
              <a:buNone/>
            </a:pPr>
            <a:r>
              <a:rPr lang="en-US" sz="1200" dirty="0">
                <a:solidFill>
                  <a:srgbClr val="000000"/>
                </a:solidFill>
                <a:latin typeface="Consolas" panose="020B0609020204030204" pitchFamily="49" charset="0"/>
                <a:cs typeface="Consolas" panose="020B0609020204030204" pitchFamily="49" charset="0"/>
              </a:rPr>
              <a:t>     ✓ should allow extraction of id 1</a:t>
            </a:r>
            <a:r>
              <a:rPr lang="en-US" sz="1200" dirty="0">
                <a:solidFill>
                  <a:srgbClr val="0070C0"/>
                </a:solidFill>
                <a:latin typeface="Consolas" panose="020B0609020204030204" pitchFamily="49" charset="0"/>
                <a:cs typeface="Consolas" panose="020B0609020204030204" pitchFamily="49" charset="0"/>
              </a:rPr>
              <a:t>ms</a:t>
            </a:r>
            <a:endParaRPr lang="en-US" sz="1200" dirty="0">
              <a:solidFill>
                <a:srgbClr val="000000"/>
              </a:solidFill>
              <a:latin typeface="Consolas" panose="020B0609020204030204" pitchFamily="49" charset="0"/>
              <a:cs typeface="Consolas" panose="020B0609020204030204" pitchFamily="49" charset="0"/>
            </a:endParaRPr>
          </a:p>
          <a:p>
            <a:pPr>
              <a:buNone/>
            </a:pPr>
            <a:r>
              <a:rPr lang="en-US" sz="1200" dirty="0">
                <a:solidFill>
                  <a:srgbClr val="000000"/>
                </a:solidFill>
                <a:latin typeface="Consolas" panose="020B0609020204030204" pitchFamily="49" charset="0"/>
                <a:cs typeface="Consolas" panose="020B0609020204030204" pitchFamily="49" charset="0"/>
              </a:rPr>
              <a:t>     </a:t>
            </a:r>
            <a:r>
              <a:rPr lang="en-US" sz="1200" dirty="0">
                <a:solidFill>
                  <a:srgbClr val="C00000"/>
                </a:solidFill>
                <a:latin typeface="Consolas" panose="020B0609020204030204" pitchFamily="49" charset="0"/>
                <a:cs typeface="Consolas" panose="020B0609020204030204" pitchFamily="49" charset="0"/>
              </a:rPr>
              <a:t>× should allow extraction of name </a:t>
            </a:r>
            <a:r>
              <a:rPr lang="en-US" sz="1200" dirty="0">
                <a:solidFill>
                  <a:srgbClr val="000000"/>
                </a:solidFill>
                <a:latin typeface="Consolas" panose="020B0609020204030204" pitchFamily="49" charset="0"/>
                <a:cs typeface="Consolas" panose="020B0609020204030204" pitchFamily="49" charset="0"/>
              </a:rPr>
              <a:t>3</a:t>
            </a:r>
            <a:r>
              <a:rPr lang="en-US" sz="1200" dirty="0">
                <a:solidFill>
                  <a:srgbClr val="0070C0"/>
                </a:solidFill>
                <a:latin typeface="Consolas" panose="020B0609020204030204" pitchFamily="49" charset="0"/>
                <a:cs typeface="Consolas" panose="020B0609020204030204" pitchFamily="49" charset="0"/>
              </a:rPr>
              <a:t>ms</a:t>
            </a:r>
          </a:p>
          <a:p>
            <a:pPr>
              <a:buNone/>
            </a:pPr>
            <a:endParaRPr lang="en-US" sz="1200" dirty="0">
              <a:solidFill>
                <a:srgbClr val="C00000"/>
              </a:solidFill>
              <a:latin typeface="Consolas" panose="020B0609020204030204" pitchFamily="49" charset="0"/>
              <a:cs typeface="Consolas" panose="020B0609020204030204" pitchFamily="49" charset="0"/>
            </a:endParaRPr>
          </a:p>
          <a:p>
            <a:r>
              <a:rPr lang="en-US" sz="1200" dirty="0">
                <a:solidFill>
                  <a:srgbClr val="C00000"/>
                </a:solidFill>
                <a:latin typeface="Consolas" panose="020B0609020204030204" pitchFamily="49" charset="0"/>
                <a:cs typeface="Consolas" panose="020B0609020204030204" pitchFamily="49" charset="0"/>
              </a:rPr>
              <a:t>⎯⎯⎯⎯⎯⎯⎯⎯⎯⎯⎯⎯⎯⎯⎯⎯⎯⎯⎯⎯⎯⎯⎯⎯⎯⎯⎯⎯⎯⎯⎯⎯⎯⎯⎯⎯⎯⎯⎯⎯</a:t>
            </a:r>
            <a:r>
              <a:rPr lang="en-US" sz="1200" dirty="0">
                <a:solidFill>
                  <a:srgbClr val="000000"/>
                </a:solidFill>
                <a:highlight>
                  <a:srgbClr val="800000"/>
                </a:highlight>
                <a:latin typeface="Consolas" panose="020B0609020204030204" pitchFamily="49" charset="0"/>
                <a:cs typeface="Consolas" panose="020B0609020204030204" pitchFamily="49" charset="0"/>
              </a:rPr>
              <a:t> </a:t>
            </a:r>
            <a:r>
              <a:rPr lang="en-US" sz="1200" b="1" dirty="0">
                <a:solidFill>
                  <a:schemeClr val="bg1"/>
                </a:solidFill>
                <a:highlight>
                  <a:srgbClr val="800000"/>
                </a:highlight>
                <a:latin typeface="Consolas" panose="020B0609020204030204" pitchFamily="49" charset="0"/>
                <a:cs typeface="Consolas" panose="020B0609020204030204" pitchFamily="49" charset="0"/>
              </a:rPr>
              <a:t>Failed Tests 1</a:t>
            </a:r>
            <a:r>
              <a:rPr lang="en-US" sz="1200" b="1" dirty="0">
                <a:solidFill>
                  <a:srgbClr val="000000"/>
                </a:solidFill>
                <a:highlight>
                  <a:srgbClr val="800000"/>
                </a:highlight>
                <a:latin typeface="Consolas" panose="020B0609020204030204" pitchFamily="49" charset="0"/>
                <a:cs typeface="Consolas" panose="020B0609020204030204" pitchFamily="49" charset="0"/>
              </a:rPr>
              <a:t> </a:t>
            </a:r>
            <a:r>
              <a:rPr lang="en-US" sz="1200" dirty="0">
                <a:solidFill>
                  <a:srgbClr val="C00000"/>
                </a:solidFill>
                <a:latin typeface="Consolas" panose="020B0609020204030204" pitchFamily="49" charset="0"/>
                <a:cs typeface="Consolas" panose="020B0609020204030204" pitchFamily="49" charset="0"/>
              </a:rPr>
              <a:t>⎯⎯⎯⎯⎯⎯⎯⎯⎯⎯⎯⎯⎯⎯⎯⎯⎯⎯⎯⎯⎯⎯⎯⎯⎯⎯⎯⎯⎯⎯⎯⎯⎯⎯⎯⎯⎯⎯⎯⎯⎯⎯⎯⎯⎯⎯⎯⎯⎯⎯⎯⎯⎯⎯⎯⎯⎯⎯⎯⎯⎯⎯⎯⎯⎯⎯</a:t>
            </a:r>
          </a:p>
          <a:p>
            <a:pPr>
              <a:buNone/>
            </a:pPr>
            <a:endParaRPr lang="en-US" sz="1200" dirty="0">
              <a:solidFill>
                <a:srgbClr val="000000"/>
              </a:solidFill>
              <a:latin typeface="Consolas" panose="020B0609020204030204" pitchFamily="49" charset="0"/>
              <a:cs typeface="Consolas" panose="020B0609020204030204" pitchFamily="49" charset="0"/>
            </a:endParaRPr>
          </a:p>
          <a:p>
            <a:pPr>
              <a:buNone/>
            </a:pPr>
            <a:r>
              <a:rPr lang="en-US" sz="1200" dirty="0">
                <a:solidFill>
                  <a:srgbClr val="000000"/>
                </a:solidFill>
                <a:highlight>
                  <a:srgbClr val="800000"/>
                </a:highlight>
                <a:latin typeface="Consolas" panose="020B0609020204030204" pitchFamily="49" charset="0"/>
                <a:cs typeface="Consolas" panose="020B0609020204030204" pitchFamily="49" charset="0"/>
              </a:rPr>
              <a:t> </a:t>
            </a:r>
            <a:r>
              <a:rPr lang="en-US" sz="1200" b="1" dirty="0">
                <a:solidFill>
                  <a:schemeClr val="bg1"/>
                </a:solidFill>
                <a:highlight>
                  <a:srgbClr val="800000"/>
                </a:highlight>
                <a:latin typeface="Consolas" panose="020B0609020204030204" pitchFamily="49" charset="0"/>
                <a:cs typeface="Consolas" panose="020B0609020204030204" pitchFamily="49" charset="0"/>
              </a:rPr>
              <a:t>FAIL</a:t>
            </a:r>
            <a:r>
              <a:rPr lang="en-US" sz="1200" dirty="0">
                <a:solidFill>
                  <a:srgbClr val="000000"/>
                </a:solidFill>
                <a:highlight>
                  <a:srgbClr val="800000"/>
                </a:highlight>
                <a:latin typeface="Consolas" panose="020B0609020204030204" pitchFamily="49" charset="0"/>
                <a:cs typeface="Consolas" panose="020B0609020204030204" pitchFamily="49" charset="0"/>
              </a:rPr>
              <a:t>  </a:t>
            </a:r>
            <a:r>
              <a:rPr lang="en-US" sz="1200" dirty="0" err="1">
                <a:solidFill>
                  <a:srgbClr val="000000"/>
                </a:solidFill>
                <a:latin typeface="Consolas" panose="020B0609020204030204" pitchFamily="49" charset="0"/>
                <a:cs typeface="Consolas" panose="020B0609020204030204" pitchFamily="49" charset="0"/>
              </a:rPr>
              <a:t>src</a:t>
            </a:r>
            <a:r>
              <a:rPr lang="en-US" sz="1200" dirty="0">
                <a:solidFill>
                  <a:srgbClr val="000000"/>
                </a:solidFill>
                <a:latin typeface="Consolas" panose="020B0609020204030204" pitchFamily="49" charset="0"/>
                <a:cs typeface="Consolas" panose="020B0609020204030204" pitchFamily="49" charset="0"/>
              </a:rPr>
              <a:t>/</a:t>
            </a:r>
            <a:r>
              <a:rPr lang="en-US" sz="1200" dirty="0" err="1">
                <a:solidFill>
                  <a:srgbClr val="000000"/>
                </a:solidFill>
                <a:latin typeface="Consolas" panose="020B0609020204030204" pitchFamily="49" charset="0"/>
                <a:cs typeface="Consolas" panose="020B0609020204030204" pitchFamily="49" charset="0"/>
              </a:rPr>
              <a:t>types.spec.ts</a:t>
            </a:r>
            <a:r>
              <a:rPr lang="en-US" sz="1200" dirty="0">
                <a:solidFill>
                  <a:srgbClr val="000000"/>
                </a:solidFill>
                <a:latin typeface="Consolas" panose="020B0609020204030204" pitchFamily="49" charset="0"/>
                <a:cs typeface="Consolas" panose="020B0609020204030204" pitchFamily="49" charset="0"/>
              </a:rPr>
              <a:t> &gt; the Student type &gt; should allow extraction of name</a:t>
            </a:r>
          </a:p>
          <a:p>
            <a:pPr>
              <a:buNone/>
            </a:pPr>
            <a:r>
              <a:rPr lang="en-US" sz="1200" b="1" dirty="0" err="1">
                <a:solidFill>
                  <a:srgbClr val="C00000"/>
                </a:solidFill>
                <a:latin typeface="Consolas" panose="020B0609020204030204" pitchFamily="49" charset="0"/>
                <a:cs typeface="Consolas" panose="020B0609020204030204" pitchFamily="49" charset="0"/>
              </a:rPr>
              <a:t>AssertionError</a:t>
            </a:r>
            <a:r>
              <a:rPr lang="en-US" sz="1200" dirty="0">
                <a:solidFill>
                  <a:srgbClr val="C00000"/>
                </a:solidFill>
                <a:latin typeface="Consolas" panose="020B0609020204030204" pitchFamily="49" charset="0"/>
                <a:cs typeface="Consolas" panose="020B0609020204030204" pitchFamily="49" charset="0"/>
              </a:rPr>
              <a:t>: expected 'Bronwyn' to deeply equal '</a:t>
            </a:r>
            <a:r>
              <a:rPr lang="en-US" sz="1200" dirty="0" err="1">
                <a:solidFill>
                  <a:srgbClr val="C00000"/>
                </a:solidFill>
                <a:latin typeface="Consolas" panose="020B0609020204030204" pitchFamily="49" charset="0"/>
                <a:cs typeface="Consolas" panose="020B0609020204030204" pitchFamily="49" charset="0"/>
              </a:rPr>
              <a:t>Jazzhands</a:t>
            </a:r>
            <a:r>
              <a:rPr lang="en-US" sz="1200" dirty="0">
                <a:solidFill>
                  <a:srgbClr val="C00000"/>
                </a:solidFill>
                <a:latin typeface="Consolas" panose="020B0609020204030204" pitchFamily="49" charset="0"/>
                <a:cs typeface="Consolas" panose="020B0609020204030204" pitchFamily="49" charset="0"/>
              </a:rPr>
              <a:t>'</a:t>
            </a:r>
          </a:p>
          <a:p>
            <a:pPr>
              <a:buNone/>
            </a:pPr>
            <a:endParaRPr lang="en-US" sz="1200" dirty="0">
              <a:solidFill>
                <a:srgbClr val="000000"/>
              </a:solidFill>
              <a:latin typeface="Consolas" panose="020B0609020204030204" pitchFamily="49" charset="0"/>
              <a:cs typeface="Consolas" panose="020B0609020204030204" pitchFamily="49" charset="0"/>
            </a:endParaRPr>
          </a:p>
          <a:p>
            <a:pPr>
              <a:buNone/>
            </a:pPr>
            <a:r>
              <a:rPr lang="en-US" sz="1200" dirty="0">
                <a:solidFill>
                  <a:srgbClr val="000000"/>
                </a:solidFill>
                <a:latin typeface="Consolas" panose="020B0609020204030204" pitchFamily="49" charset="0"/>
                <a:cs typeface="Consolas" panose="020B0609020204030204" pitchFamily="49" charset="0"/>
              </a:rPr>
              <a:t>Expected: </a:t>
            </a:r>
            <a:r>
              <a:rPr lang="en-US" sz="1200" dirty="0">
                <a:solidFill>
                  <a:schemeClr val="accent6">
                    <a:lumMod val="75000"/>
                  </a:schemeClr>
                </a:solidFill>
                <a:latin typeface="Consolas" panose="020B0609020204030204" pitchFamily="49" charset="0"/>
                <a:cs typeface="Consolas" panose="020B0609020204030204" pitchFamily="49" charset="0"/>
              </a:rPr>
              <a:t>"</a:t>
            </a:r>
            <a:r>
              <a:rPr lang="en-US" sz="1200" dirty="0" err="1">
                <a:solidFill>
                  <a:schemeClr val="accent6">
                    <a:lumMod val="75000"/>
                  </a:schemeClr>
                </a:solidFill>
                <a:latin typeface="Consolas" panose="020B0609020204030204" pitchFamily="49" charset="0"/>
                <a:cs typeface="Consolas" panose="020B0609020204030204" pitchFamily="49" charset="0"/>
              </a:rPr>
              <a:t>Jazzhands</a:t>
            </a:r>
            <a:r>
              <a:rPr lang="en-US" sz="1200" dirty="0">
                <a:solidFill>
                  <a:schemeClr val="accent6">
                    <a:lumMod val="75000"/>
                  </a:schemeClr>
                </a:solidFill>
                <a:latin typeface="Consolas" panose="020B0609020204030204" pitchFamily="49" charset="0"/>
                <a:cs typeface="Consolas" panose="020B0609020204030204" pitchFamily="49" charset="0"/>
              </a:rPr>
              <a:t>"</a:t>
            </a:r>
          </a:p>
          <a:p>
            <a:pPr>
              <a:buNone/>
            </a:pPr>
            <a:r>
              <a:rPr lang="en-US" sz="1200" dirty="0">
                <a:solidFill>
                  <a:srgbClr val="000000"/>
                </a:solidFill>
                <a:latin typeface="Consolas" panose="020B0609020204030204" pitchFamily="49" charset="0"/>
                <a:cs typeface="Consolas" panose="020B0609020204030204" pitchFamily="49" charset="0"/>
              </a:rPr>
              <a:t>Received: </a:t>
            </a:r>
            <a:r>
              <a:rPr lang="en-US" sz="1200" dirty="0">
                <a:solidFill>
                  <a:srgbClr val="C00000"/>
                </a:solidFill>
                <a:latin typeface="Consolas" panose="020B0609020204030204" pitchFamily="49" charset="0"/>
                <a:cs typeface="Consolas" panose="020B0609020204030204" pitchFamily="49" charset="0"/>
              </a:rPr>
              <a:t>"Bronwyn"</a:t>
            </a:r>
          </a:p>
          <a:p>
            <a:pPr>
              <a:buNone/>
            </a:pPr>
            <a:endParaRPr lang="en-US" sz="1200" dirty="0">
              <a:solidFill>
                <a:srgbClr val="000000"/>
              </a:solidFill>
              <a:latin typeface="Consolas" panose="020B0609020204030204" pitchFamily="49" charset="0"/>
              <a:cs typeface="Consolas" panose="020B0609020204030204" pitchFamily="49" charset="0"/>
            </a:endParaRPr>
          </a:p>
          <a:p>
            <a:pPr>
              <a:buNone/>
            </a:pPr>
            <a:r>
              <a:rPr lang="en-US" sz="1200" dirty="0">
                <a:solidFill>
                  <a:srgbClr val="0070C0"/>
                </a:solidFill>
                <a:latin typeface="Consolas" panose="020B0609020204030204" pitchFamily="49" charset="0"/>
                <a:cs typeface="Consolas" panose="020B0609020204030204" pitchFamily="49" charset="0"/>
              </a:rPr>
              <a:t> ❯ </a:t>
            </a:r>
            <a:r>
              <a:rPr lang="en-US" sz="1200" dirty="0" err="1">
                <a:solidFill>
                  <a:srgbClr val="0070C0"/>
                </a:solidFill>
                <a:latin typeface="Consolas" panose="020B0609020204030204" pitchFamily="49" charset="0"/>
                <a:cs typeface="Consolas" panose="020B0609020204030204" pitchFamily="49" charset="0"/>
              </a:rPr>
              <a:t>src</a:t>
            </a:r>
            <a:r>
              <a:rPr lang="en-US" sz="1200" dirty="0">
                <a:solidFill>
                  <a:srgbClr val="0070C0"/>
                </a:solidFill>
                <a:latin typeface="Consolas" panose="020B0609020204030204" pitchFamily="49" charset="0"/>
                <a:cs typeface="Consolas" panose="020B0609020204030204" pitchFamily="49" charset="0"/>
              </a:rPr>
              <a:t>/types.spec.ts:13:30</a:t>
            </a:r>
          </a:p>
          <a:p>
            <a:pPr>
              <a:buNone/>
            </a:pPr>
            <a:r>
              <a:rPr lang="en-US" sz="1200" dirty="0">
                <a:solidFill>
                  <a:srgbClr val="000000"/>
                </a:solidFill>
                <a:latin typeface="Consolas" panose="020B0609020204030204" pitchFamily="49" charset="0"/>
                <a:cs typeface="Consolas" panose="020B0609020204030204" pitchFamily="49" charset="0"/>
              </a:rPr>
              <a:t>     11|   it(</a:t>
            </a:r>
            <a:r>
              <a:rPr lang="en-US" sz="1200" dirty="0">
                <a:solidFill>
                  <a:schemeClr val="accent6">
                    <a:lumMod val="75000"/>
                  </a:schemeClr>
                </a:solidFill>
                <a:latin typeface="Consolas" panose="020B0609020204030204" pitchFamily="49" charset="0"/>
                <a:cs typeface="Consolas" panose="020B0609020204030204" pitchFamily="49" charset="0"/>
              </a:rPr>
              <a:t>'should allow extraction of name'</a:t>
            </a:r>
            <a:r>
              <a:rPr lang="en-US" sz="1200" dirty="0">
                <a:solidFill>
                  <a:srgbClr val="000000"/>
                </a:solidFill>
                <a:latin typeface="Consolas" panose="020B0609020204030204" pitchFamily="49" charset="0"/>
                <a:cs typeface="Consolas" panose="020B0609020204030204" pitchFamily="49" charset="0"/>
              </a:rPr>
              <a:t>, () =&gt; {</a:t>
            </a:r>
          </a:p>
          <a:p>
            <a:pPr>
              <a:buNone/>
            </a:pPr>
            <a:r>
              <a:rPr lang="en-US" sz="1200" dirty="0">
                <a:solidFill>
                  <a:srgbClr val="000000"/>
                </a:solidFill>
                <a:latin typeface="Consolas" panose="020B0609020204030204" pitchFamily="49" charset="0"/>
                <a:cs typeface="Consolas" panose="020B0609020204030204" pitchFamily="49" charset="0"/>
              </a:rPr>
              <a:t>     12|     expect(</a:t>
            </a:r>
            <a:r>
              <a:rPr lang="en-US" sz="1200" dirty="0" err="1">
                <a:solidFill>
                  <a:srgbClr val="000000"/>
                </a:solidFill>
                <a:latin typeface="Consolas" panose="020B0609020204030204" pitchFamily="49" charset="0"/>
                <a:cs typeface="Consolas" panose="020B0609020204030204" pitchFamily="49" charset="0"/>
              </a:rPr>
              <a:t>alvin.studentName</a:t>
            </a:r>
            <a:r>
              <a:rPr lang="en-US" sz="1200" dirty="0">
                <a:solidFill>
                  <a:srgbClr val="000000"/>
                </a:solidFill>
                <a:latin typeface="Consolas" panose="020B0609020204030204" pitchFamily="49" charset="0"/>
                <a:cs typeface="Consolas" panose="020B0609020204030204" pitchFamily="49" charset="0"/>
              </a:rPr>
              <a:t>).</a:t>
            </a:r>
            <a:r>
              <a:rPr lang="en-US" sz="1200" dirty="0" err="1">
                <a:solidFill>
                  <a:srgbClr val="000000"/>
                </a:solidFill>
                <a:latin typeface="Consolas" panose="020B0609020204030204" pitchFamily="49" charset="0"/>
                <a:cs typeface="Consolas" panose="020B0609020204030204" pitchFamily="49" charset="0"/>
              </a:rPr>
              <a:t>toEqual</a:t>
            </a:r>
            <a:r>
              <a:rPr lang="en-US" sz="1200" dirty="0">
                <a:solidFill>
                  <a:srgbClr val="000000"/>
                </a:solidFill>
                <a:latin typeface="Consolas" panose="020B0609020204030204" pitchFamily="49" charset="0"/>
                <a:cs typeface="Consolas" panose="020B0609020204030204" pitchFamily="49" charset="0"/>
              </a:rPr>
              <a:t>(</a:t>
            </a:r>
            <a:r>
              <a:rPr lang="en-US" sz="1200" dirty="0">
                <a:solidFill>
                  <a:schemeClr val="accent6">
                    <a:lumMod val="75000"/>
                  </a:schemeClr>
                </a:solidFill>
                <a:latin typeface="Consolas" panose="020B0609020204030204" pitchFamily="49" charset="0"/>
                <a:cs typeface="Consolas" panose="020B0609020204030204" pitchFamily="49" charset="0"/>
              </a:rPr>
              <a:t>'Alvin'</a:t>
            </a:r>
            <a:r>
              <a:rPr lang="en-US" sz="1200" dirty="0">
                <a:solidFill>
                  <a:srgbClr val="000000"/>
                </a:solidFill>
                <a:latin typeface="Consolas" panose="020B0609020204030204" pitchFamily="49" charset="0"/>
                <a:cs typeface="Consolas" panose="020B0609020204030204" pitchFamily="49" charset="0"/>
              </a:rPr>
              <a:t>);</a:t>
            </a:r>
          </a:p>
          <a:p>
            <a:pPr>
              <a:buNone/>
            </a:pPr>
            <a:r>
              <a:rPr lang="en-US" sz="1200" dirty="0">
                <a:solidFill>
                  <a:srgbClr val="000000"/>
                </a:solidFill>
                <a:latin typeface="Consolas" panose="020B0609020204030204" pitchFamily="49" charset="0"/>
                <a:cs typeface="Consolas" panose="020B0609020204030204" pitchFamily="49" charset="0"/>
              </a:rPr>
              <a:t>     13|     expect(</a:t>
            </a:r>
            <a:r>
              <a:rPr lang="en-US" sz="1200" dirty="0" err="1">
                <a:solidFill>
                  <a:srgbClr val="000000"/>
                </a:solidFill>
                <a:latin typeface="Consolas" panose="020B0609020204030204" pitchFamily="49" charset="0"/>
                <a:cs typeface="Consolas" panose="020B0609020204030204" pitchFamily="49" charset="0"/>
              </a:rPr>
              <a:t>bryn.studentName</a:t>
            </a:r>
            <a:r>
              <a:rPr lang="en-US" sz="1200" dirty="0">
                <a:solidFill>
                  <a:srgbClr val="000000"/>
                </a:solidFill>
                <a:latin typeface="Consolas" panose="020B0609020204030204" pitchFamily="49" charset="0"/>
                <a:cs typeface="Consolas" panose="020B0609020204030204" pitchFamily="49" charset="0"/>
              </a:rPr>
              <a:t>).</a:t>
            </a:r>
            <a:r>
              <a:rPr lang="en-US" sz="1200" dirty="0" err="1">
                <a:solidFill>
                  <a:srgbClr val="000000"/>
                </a:solidFill>
                <a:latin typeface="Consolas" panose="020B0609020204030204" pitchFamily="49" charset="0"/>
                <a:cs typeface="Consolas" panose="020B0609020204030204" pitchFamily="49" charset="0"/>
              </a:rPr>
              <a:t>toEqual</a:t>
            </a:r>
            <a:r>
              <a:rPr lang="en-US" sz="1200" dirty="0">
                <a:solidFill>
                  <a:srgbClr val="000000"/>
                </a:solidFill>
                <a:latin typeface="Consolas" panose="020B0609020204030204" pitchFamily="49" charset="0"/>
                <a:cs typeface="Consolas" panose="020B0609020204030204" pitchFamily="49" charset="0"/>
              </a:rPr>
              <a:t>(</a:t>
            </a:r>
            <a:r>
              <a:rPr lang="en-US" sz="1200" dirty="0">
                <a:solidFill>
                  <a:schemeClr val="accent6">
                    <a:lumMod val="75000"/>
                  </a:schemeClr>
                </a:solidFill>
                <a:latin typeface="Consolas" panose="020B0609020204030204" pitchFamily="49" charset="0"/>
                <a:cs typeface="Consolas" panose="020B0609020204030204" pitchFamily="49" charset="0"/>
              </a:rPr>
              <a:t>'</a:t>
            </a:r>
            <a:r>
              <a:rPr lang="en-US" sz="1200" dirty="0" err="1">
                <a:solidFill>
                  <a:schemeClr val="accent6">
                    <a:lumMod val="75000"/>
                  </a:schemeClr>
                </a:solidFill>
                <a:latin typeface="Consolas" panose="020B0609020204030204" pitchFamily="49" charset="0"/>
                <a:cs typeface="Consolas" panose="020B0609020204030204" pitchFamily="49" charset="0"/>
              </a:rPr>
              <a:t>Jazzhands</a:t>
            </a:r>
            <a:r>
              <a:rPr lang="en-US" sz="1200" dirty="0">
                <a:solidFill>
                  <a:schemeClr val="accent6">
                    <a:lumMod val="75000"/>
                  </a:schemeClr>
                </a:solidFill>
                <a:latin typeface="Consolas" panose="020B0609020204030204" pitchFamily="49" charset="0"/>
                <a:cs typeface="Consolas" panose="020B0609020204030204" pitchFamily="49" charset="0"/>
              </a:rPr>
              <a:t>'</a:t>
            </a:r>
            <a:r>
              <a:rPr lang="en-US" sz="1200" dirty="0">
                <a:solidFill>
                  <a:srgbClr val="000000"/>
                </a:solidFill>
                <a:latin typeface="Consolas" panose="020B0609020204030204" pitchFamily="49" charset="0"/>
                <a:cs typeface="Consolas" panose="020B0609020204030204" pitchFamily="49" charset="0"/>
              </a:rPr>
              <a:t>); // will fail</a:t>
            </a:r>
          </a:p>
          <a:p>
            <a:pPr>
              <a:buNone/>
            </a:pPr>
            <a:r>
              <a:rPr lang="en-US" sz="1200" dirty="0">
                <a:solidFill>
                  <a:srgbClr val="000000"/>
                </a:solidFill>
                <a:latin typeface="Consolas" panose="020B0609020204030204" pitchFamily="49" charset="0"/>
                <a:cs typeface="Consolas" panose="020B0609020204030204" pitchFamily="49" charset="0"/>
              </a:rPr>
              <a:t>       |                              ^</a:t>
            </a:r>
          </a:p>
          <a:p>
            <a:pPr>
              <a:buNone/>
            </a:pPr>
            <a:r>
              <a:rPr lang="en-US" sz="1200" dirty="0">
                <a:solidFill>
                  <a:srgbClr val="000000"/>
                </a:solidFill>
                <a:latin typeface="Consolas" panose="020B0609020204030204" pitchFamily="49" charset="0"/>
                <a:cs typeface="Consolas" panose="020B0609020204030204" pitchFamily="49" charset="0"/>
              </a:rPr>
              <a:t>     14|   });</a:t>
            </a:r>
          </a:p>
          <a:p>
            <a:pPr>
              <a:buNone/>
            </a:pPr>
            <a:r>
              <a:rPr lang="en-US" sz="1200" dirty="0">
                <a:solidFill>
                  <a:srgbClr val="000000"/>
                </a:solidFill>
                <a:latin typeface="Consolas" panose="020B0609020204030204" pitchFamily="49" charset="0"/>
                <a:cs typeface="Consolas" panose="020B0609020204030204" pitchFamily="49" charset="0"/>
              </a:rPr>
              <a:t>     15| });</a:t>
            </a:r>
          </a:p>
          <a:p>
            <a:pPr>
              <a:buNone/>
            </a:pPr>
            <a:endParaRPr lang="en-US" sz="1200" dirty="0">
              <a:solidFill>
                <a:srgbClr val="000000"/>
              </a:solidFill>
              <a:latin typeface="Consolas" panose="020B0609020204030204" pitchFamily="49" charset="0"/>
              <a:cs typeface="Consolas" panose="020B0609020204030204" pitchFamily="49" charset="0"/>
            </a:endParaRPr>
          </a:p>
          <a:p>
            <a:pPr>
              <a:buNone/>
            </a:pPr>
            <a:endParaRPr lang="en-US" sz="1200" dirty="0">
              <a:solidFill>
                <a:srgbClr val="000000"/>
              </a:solidFill>
              <a:latin typeface="Consolas" panose="020B0609020204030204" pitchFamily="49" charset="0"/>
              <a:cs typeface="Consolas" panose="020B0609020204030204" pitchFamily="49" charset="0"/>
            </a:endParaRPr>
          </a:p>
          <a:p>
            <a:pPr>
              <a:buNone/>
            </a:pPr>
            <a:r>
              <a:rPr lang="en-US" sz="1200" dirty="0">
                <a:solidFill>
                  <a:srgbClr val="000000"/>
                </a:solidFill>
                <a:latin typeface="Consolas" panose="020B0609020204030204" pitchFamily="49" charset="0"/>
                <a:cs typeface="Consolas" panose="020B0609020204030204" pitchFamily="49" charset="0"/>
              </a:rPr>
              <a:t> </a:t>
            </a:r>
            <a:r>
              <a:rPr lang="en-US" sz="1200" dirty="0">
                <a:solidFill>
                  <a:schemeClr val="bg1">
                    <a:lumMod val="50000"/>
                  </a:schemeClr>
                </a:solidFill>
                <a:latin typeface="Consolas" panose="020B0609020204030204" pitchFamily="49" charset="0"/>
                <a:cs typeface="Consolas" panose="020B0609020204030204" pitchFamily="49" charset="0"/>
              </a:rPr>
              <a:t>Test Files  </a:t>
            </a:r>
            <a:r>
              <a:rPr lang="en-US" sz="1200" b="1" dirty="0">
                <a:solidFill>
                  <a:srgbClr val="C00000"/>
                </a:solidFill>
                <a:latin typeface="Consolas" panose="020B0609020204030204" pitchFamily="49" charset="0"/>
                <a:cs typeface="Consolas" panose="020B0609020204030204" pitchFamily="49" charset="0"/>
              </a:rPr>
              <a:t>1 failed </a:t>
            </a:r>
            <a:r>
              <a:rPr lang="en-US" sz="1200" dirty="0">
                <a:solidFill>
                  <a:srgbClr val="000000"/>
                </a:solidFill>
                <a:latin typeface="Consolas" panose="020B0609020204030204" pitchFamily="49" charset="0"/>
                <a:cs typeface="Consolas" panose="020B0609020204030204" pitchFamily="49" charset="0"/>
              </a:rPr>
              <a:t>(1)</a:t>
            </a:r>
          </a:p>
          <a:p>
            <a:pPr>
              <a:buNone/>
            </a:pPr>
            <a:r>
              <a:rPr lang="en-US" sz="1200" dirty="0">
                <a:solidFill>
                  <a:srgbClr val="000000"/>
                </a:solidFill>
                <a:latin typeface="Consolas" panose="020B0609020204030204" pitchFamily="49" charset="0"/>
                <a:cs typeface="Consolas" panose="020B0609020204030204" pitchFamily="49" charset="0"/>
              </a:rPr>
              <a:t>      </a:t>
            </a:r>
            <a:r>
              <a:rPr lang="en-US" sz="1200" dirty="0">
                <a:solidFill>
                  <a:schemeClr val="bg1">
                    <a:lumMod val="50000"/>
                  </a:schemeClr>
                </a:solidFill>
                <a:latin typeface="Consolas" panose="020B0609020204030204" pitchFamily="49" charset="0"/>
                <a:cs typeface="Consolas" panose="020B0609020204030204" pitchFamily="49" charset="0"/>
              </a:rPr>
              <a:t>Tests</a:t>
            </a:r>
            <a:r>
              <a:rPr lang="en-US" sz="1200" dirty="0">
                <a:solidFill>
                  <a:srgbClr val="000000"/>
                </a:solidFill>
                <a:latin typeface="Consolas" panose="020B0609020204030204" pitchFamily="49" charset="0"/>
                <a:cs typeface="Consolas" panose="020B0609020204030204" pitchFamily="49" charset="0"/>
              </a:rPr>
              <a:t>  </a:t>
            </a:r>
            <a:r>
              <a:rPr lang="en-US" sz="1200" b="1" dirty="0">
                <a:solidFill>
                  <a:srgbClr val="C00000"/>
                </a:solidFill>
                <a:latin typeface="Consolas" panose="020B0609020204030204" pitchFamily="49" charset="0"/>
                <a:cs typeface="Consolas" panose="020B0609020204030204" pitchFamily="49" charset="0"/>
              </a:rPr>
              <a:t>1 failed </a:t>
            </a:r>
            <a:r>
              <a:rPr lang="en-US" sz="1200" dirty="0">
                <a:solidFill>
                  <a:srgbClr val="000000"/>
                </a:solidFill>
                <a:latin typeface="Consolas" panose="020B0609020204030204" pitchFamily="49" charset="0"/>
                <a:cs typeface="Consolas" panose="020B0609020204030204" pitchFamily="49" charset="0"/>
              </a:rPr>
              <a:t>| </a:t>
            </a:r>
            <a:r>
              <a:rPr lang="en-US" sz="1200" b="1" dirty="0">
                <a:solidFill>
                  <a:schemeClr val="accent6">
                    <a:lumMod val="75000"/>
                  </a:schemeClr>
                </a:solidFill>
                <a:latin typeface="Consolas" panose="020B0609020204030204" pitchFamily="49" charset="0"/>
                <a:cs typeface="Consolas" panose="020B0609020204030204" pitchFamily="49" charset="0"/>
              </a:rPr>
              <a:t>1 passed</a:t>
            </a:r>
            <a:r>
              <a:rPr lang="en-US" sz="1200" dirty="0">
                <a:solidFill>
                  <a:srgbClr val="000000"/>
                </a:solidFill>
                <a:latin typeface="Consolas" panose="020B0609020204030204" pitchFamily="49" charset="0"/>
                <a:cs typeface="Consolas" panose="020B0609020204030204" pitchFamily="49" charset="0"/>
              </a:rPr>
              <a:t> (2)</a:t>
            </a:r>
            <a:endParaRPr lang="en-US" sz="1200" dirty="0">
              <a:solidFill>
                <a:srgbClr val="999999"/>
              </a:solidFill>
              <a:effectLst/>
              <a:latin typeface="Consolas" panose="020B0609020204030204" pitchFamily="49" charset="0"/>
              <a:cs typeface="Consolas" panose="020B0609020204030204" pitchFamily="49" charset="0"/>
            </a:endParaRPr>
          </a:p>
        </p:txBody>
      </p:sp>
      <p:sp>
        <p:nvSpPr>
          <p:cNvPr id="4" name="Rectangle 3">
            <a:extLst>
              <a:ext uri="{FF2B5EF4-FFF2-40B4-BE49-F238E27FC236}">
                <a16:creationId xmlns:a16="http://schemas.microsoft.com/office/drawing/2014/main" id="{AADCB67F-8FD6-19F0-035C-565CDB41D5FB}"/>
              </a:ext>
            </a:extLst>
          </p:cNvPr>
          <p:cNvSpPr/>
          <p:nvPr/>
        </p:nvSpPr>
        <p:spPr>
          <a:xfrm>
            <a:off x="7759927" y="4161436"/>
            <a:ext cx="3688004" cy="1386785"/>
          </a:xfrm>
          <a:prstGeom prst="rect">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800" dirty="0">
                <a:solidFill>
                  <a:schemeClr val="tx1"/>
                </a:solidFill>
              </a:rPr>
              <a:t>or better yet, use an </a:t>
            </a:r>
            <a:r>
              <a:rPr lang="en-US" sz="2800" dirty="0" err="1">
                <a:solidFill>
                  <a:schemeClr val="tx1"/>
                </a:solidFill>
              </a:rPr>
              <a:t>npm</a:t>
            </a:r>
            <a:r>
              <a:rPr lang="en-US" sz="2800" dirty="0">
                <a:solidFill>
                  <a:schemeClr val="tx1"/>
                </a:solidFill>
              </a:rPr>
              <a:t> script to automate this…</a:t>
            </a:r>
          </a:p>
        </p:txBody>
      </p:sp>
    </p:spTree>
    <p:extLst>
      <p:ext uri="{BB962C8B-B14F-4D97-AF65-F5344CB8AC3E}">
        <p14:creationId xmlns:p14="http://schemas.microsoft.com/office/powerpoint/2010/main" val="23900556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577E8-90B5-3697-A8A6-4F0A446EB3FA}"/>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64D413A-20B5-6C0A-8184-6065C0BB8744}"/>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18</a:t>
            </a:fld>
            <a:endParaRPr lang="en-US"/>
          </a:p>
        </p:txBody>
      </p:sp>
      <p:sp>
        <p:nvSpPr>
          <p:cNvPr id="2" name="Title 1">
            <a:extLst>
              <a:ext uri="{FF2B5EF4-FFF2-40B4-BE49-F238E27FC236}">
                <a16:creationId xmlns:a16="http://schemas.microsoft.com/office/drawing/2014/main" id="{468F4111-AE52-650B-F77E-28250437E96E}"/>
              </a:ext>
            </a:extLst>
          </p:cNvPr>
          <p:cNvSpPr>
            <a:spLocks noGrp="1"/>
          </p:cNvSpPr>
          <p:nvPr>
            <p:ph type="title"/>
          </p:nvPr>
        </p:nvSpPr>
        <p:spPr>
          <a:xfrm>
            <a:off x="838200" y="18255"/>
            <a:ext cx="10515600" cy="1325563"/>
          </a:xfrm>
        </p:spPr>
        <p:txBody>
          <a:bodyPr>
            <a:normAutofit/>
          </a:bodyPr>
          <a:lstStyle/>
          <a:p>
            <a:r>
              <a:rPr lang="en-US" sz="3600" dirty="0"/>
              <a:t>Now we can start writing tests</a:t>
            </a:r>
          </a:p>
        </p:txBody>
      </p:sp>
      <p:sp>
        <p:nvSpPr>
          <p:cNvPr id="4" name="TextBox 3">
            <a:extLst>
              <a:ext uri="{FF2B5EF4-FFF2-40B4-BE49-F238E27FC236}">
                <a16:creationId xmlns:a16="http://schemas.microsoft.com/office/drawing/2014/main" id="{15F69F3D-8FDB-1D9B-990F-CD188B64AA49}"/>
              </a:ext>
            </a:extLst>
          </p:cNvPr>
          <p:cNvSpPr txBox="1"/>
          <p:nvPr/>
        </p:nvSpPr>
        <p:spPr>
          <a:xfrm>
            <a:off x="744069" y="1555036"/>
            <a:ext cx="11354146" cy="4947445"/>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b="0" dirty="0">
                <a:solidFill>
                  <a:srgbClr val="008000"/>
                </a:solidFill>
                <a:effectLst/>
                <a:latin typeface="Consolas" panose="020B0609020204030204" pitchFamily="49" charset="0"/>
                <a:cs typeface="Consolas" panose="020B0609020204030204" pitchFamily="49" charset="0"/>
              </a:rPr>
              <a:t>// </a:t>
            </a:r>
            <a:r>
              <a:rPr lang="en-US" b="0" dirty="0" err="1">
                <a:solidFill>
                  <a:srgbClr val="008000"/>
                </a:solidFill>
                <a:effectLst/>
                <a:latin typeface="Consolas" panose="020B0609020204030204" pitchFamily="49" charset="0"/>
                <a:cs typeface="Consolas" panose="020B0609020204030204" pitchFamily="49" charset="0"/>
              </a:rPr>
              <a:t>transcript.service.spec.ts</a:t>
            </a:r>
            <a:br>
              <a:rPr lang="en-US" b="0" dirty="0">
                <a:solidFill>
                  <a:srgbClr val="3B3B3B"/>
                </a:solidFill>
                <a:effectLst/>
                <a:latin typeface="Consolas" panose="020B0609020204030204" pitchFamily="49" charset="0"/>
                <a:cs typeface="Consolas" panose="020B0609020204030204" pitchFamily="49" charset="0"/>
              </a:rPr>
            </a:br>
            <a:r>
              <a:rPr lang="en-US" b="0" dirty="0">
                <a:solidFill>
                  <a:srgbClr val="AF00DB"/>
                </a:solidFill>
                <a:effectLst/>
                <a:latin typeface="Consolas" panose="020B0609020204030204" pitchFamily="49" charset="0"/>
                <a:cs typeface="Consolas" panose="020B0609020204030204" pitchFamily="49" charset="0"/>
              </a:rPr>
              <a:t>import</a:t>
            </a:r>
            <a:r>
              <a:rPr lang="en-US" b="0" dirty="0">
                <a:solidFill>
                  <a:srgbClr val="3B3B3B"/>
                </a:solidFill>
                <a:effectLst/>
                <a:latin typeface="Consolas" panose="020B0609020204030204" pitchFamily="49" charset="0"/>
                <a:cs typeface="Consolas" panose="020B0609020204030204" pitchFamily="49" charset="0"/>
              </a:rPr>
              <a:t> { </a:t>
            </a:r>
            <a:r>
              <a:rPr lang="en-US" b="0" dirty="0" err="1">
                <a:solidFill>
                  <a:srgbClr val="001080"/>
                </a:solidFill>
                <a:effectLst/>
                <a:latin typeface="Consolas" panose="020B0609020204030204" pitchFamily="49" charset="0"/>
                <a:cs typeface="Consolas" panose="020B0609020204030204" pitchFamily="49" charset="0"/>
              </a:rPr>
              <a:t>beforeEach</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1080"/>
                </a:solidFill>
                <a:effectLst/>
                <a:latin typeface="Consolas" panose="020B0609020204030204" pitchFamily="49" charset="0"/>
                <a:cs typeface="Consolas" panose="020B0609020204030204" pitchFamily="49" charset="0"/>
              </a:rPr>
              <a:t>describe</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1080"/>
                </a:solidFill>
                <a:effectLst/>
                <a:latin typeface="Consolas" panose="020B0609020204030204" pitchFamily="49" charset="0"/>
                <a:cs typeface="Consolas" panose="020B0609020204030204" pitchFamily="49" charset="0"/>
              </a:rPr>
              <a:t>expect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1080"/>
                </a:solidFill>
                <a:effectLst/>
                <a:latin typeface="Consolas" panose="020B0609020204030204" pitchFamily="49" charset="0"/>
                <a:cs typeface="Consolas" panose="020B0609020204030204" pitchFamily="49" charset="0"/>
              </a:rPr>
              <a:t>it</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AF00DB"/>
                </a:solidFill>
                <a:effectLst/>
                <a:latin typeface="Consolas" panose="020B0609020204030204" pitchFamily="49" charset="0"/>
                <a:cs typeface="Consolas" panose="020B0609020204030204" pitchFamily="49" charset="0"/>
              </a:rPr>
              <a:t>from</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vitest</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AF00DB"/>
                </a:solidFill>
                <a:effectLst/>
                <a:latin typeface="Consolas" panose="020B0609020204030204" pitchFamily="49" charset="0"/>
                <a:cs typeface="Consolas" panose="020B0609020204030204" pitchFamily="49" charset="0"/>
              </a:rPr>
              <a:t>import</a:t>
            </a:r>
            <a:r>
              <a:rPr lang="en-US" b="0" dirty="0">
                <a:solidFill>
                  <a:srgbClr val="3B3B3B"/>
                </a:solidFill>
                <a:effectLst/>
                <a:latin typeface="Consolas" panose="020B0609020204030204" pitchFamily="49" charset="0"/>
                <a:cs typeface="Consolas" panose="020B0609020204030204" pitchFamily="49" charset="0"/>
              </a:rPr>
              <a:t> { </a:t>
            </a:r>
            <a:r>
              <a:rPr lang="en-US" b="0" dirty="0" err="1">
                <a:solidFill>
                  <a:srgbClr val="001080"/>
                </a:solidFill>
                <a:effectLst/>
                <a:latin typeface="Consolas" panose="020B0609020204030204" pitchFamily="49" charset="0"/>
                <a:cs typeface="Consolas" panose="020B0609020204030204" pitchFamily="49" charset="0"/>
              </a:rPr>
              <a:t>TranscriptDB</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AF00DB"/>
                </a:solidFill>
                <a:effectLst/>
                <a:latin typeface="Consolas" panose="020B0609020204030204" pitchFamily="49" charset="0"/>
                <a:cs typeface="Consolas" panose="020B0609020204030204" pitchFamily="49" charset="0"/>
              </a:rPr>
              <a:t>type</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TranscriptService</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AF00DB"/>
                </a:solidFill>
                <a:effectLst/>
                <a:latin typeface="Consolas" panose="020B0609020204030204" pitchFamily="49" charset="0"/>
                <a:cs typeface="Consolas" panose="020B0609020204030204" pitchFamily="49" charset="0"/>
              </a:rPr>
              <a:t>from</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A31515"/>
                </a:solidFill>
                <a:effectLst/>
                <a:latin typeface="Consolas" panose="020B0609020204030204" pitchFamily="49" charset="0"/>
                <a:cs typeface="Consolas" panose="020B0609020204030204" pitchFamily="49" charset="0"/>
              </a:rPr>
              <a:t>‘./</a:t>
            </a:r>
            <a:r>
              <a:rPr lang="en-US" dirty="0" err="1">
                <a:solidFill>
                  <a:srgbClr val="A31515"/>
                </a:solidFill>
                <a:latin typeface="Consolas" panose="020B0609020204030204" pitchFamily="49" charset="0"/>
                <a:cs typeface="Consolas" panose="020B0609020204030204" pitchFamily="49" charset="0"/>
              </a:rPr>
              <a:t>transcript.service</a:t>
            </a:r>
            <a:r>
              <a:rPr lang="en-US" b="0" dirty="0" err="1">
                <a:solidFill>
                  <a:srgbClr val="A31515"/>
                </a:solidFill>
                <a:effectLst/>
                <a:latin typeface="Consolas" panose="020B0609020204030204" pitchFamily="49" charset="0"/>
                <a:cs typeface="Consolas" panose="020B0609020204030204" pitchFamily="49" charset="0"/>
              </a:rPr>
              <a:t>.ts</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br>
              <a:rPr lang="en-US" b="0" dirty="0">
                <a:solidFill>
                  <a:srgbClr val="3B3B3B"/>
                </a:solidFill>
                <a:effectLst/>
                <a:latin typeface="Consolas" panose="020B0609020204030204" pitchFamily="49" charset="0"/>
                <a:cs typeface="Consolas" panose="020B0609020204030204" pitchFamily="49" charset="0"/>
              </a:rPr>
            </a:br>
            <a:r>
              <a:rPr lang="en-US" b="0" dirty="0">
                <a:solidFill>
                  <a:srgbClr val="0000FF"/>
                </a:solidFill>
                <a:effectLst/>
                <a:latin typeface="Consolas" panose="020B0609020204030204" pitchFamily="49" charset="0"/>
                <a:cs typeface="Consolas" panose="020B0609020204030204" pitchFamily="49" charset="0"/>
              </a:rPr>
              <a:t>let</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db</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267F99"/>
                </a:solidFill>
                <a:effectLst/>
                <a:latin typeface="Consolas" panose="020B0609020204030204" pitchFamily="49" charset="0"/>
                <a:cs typeface="Consolas" panose="020B0609020204030204" pitchFamily="49" charset="0"/>
              </a:rPr>
              <a:t>TranscriptService</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err="1">
                <a:solidFill>
                  <a:srgbClr val="795E26"/>
                </a:solidFill>
                <a:effectLst/>
                <a:latin typeface="Consolas" panose="020B0609020204030204" pitchFamily="49" charset="0"/>
                <a:cs typeface="Consolas" panose="020B0609020204030204" pitchFamily="49" charset="0"/>
              </a:rPr>
              <a:t>beforeEach</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001080"/>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db</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FF"/>
                </a:solidFill>
                <a:effectLst/>
                <a:latin typeface="Consolas" panose="020B0609020204030204" pitchFamily="49" charset="0"/>
                <a:cs typeface="Consolas" panose="020B0609020204030204" pitchFamily="49" charset="0"/>
              </a:rPr>
              <a:t>new</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267F99"/>
                </a:solidFill>
                <a:effectLst/>
                <a:latin typeface="Consolas" panose="020B0609020204030204" pitchFamily="49" charset="0"/>
                <a:cs typeface="Consolas" panose="020B0609020204030204" pitchFamily="49" charset="0"/>
              </a:rPr>
              <a:t>TranscriptDB</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br>
              <a:rPr lang="en-US" b="0" dirty="0">
                <a:solidFill>
                  <a:srgbClr val="3B3B3B"/>
                </a:solidFill>
                <a:effectLst/>
                <a:latin typeface="Consolas" panose="020B0609020204030204" pitchFamily="49" charset="0"/>
                <a:cs typeface="Consolas" panose="020B0609020204030204" pitchFamily="49" charset="0"/>
              </a:rPr>
            </a:br>
            <a:r>
              <a:rPr lang="en-US" b="0" dirty="0">
                <a:solidFill>
                  <a:srgbClr val="795E26"/>
                </a:solidFill>
                <a:effectLst/>
                <a:latin typeface="Consolas" panose="020B0609020204030204" pitchFamily="49" charset="0"/>
                <a:cs typeface="Consolas" panose="020B0609020204030204" pitchFamily="49" charset="0"/>
              </a:rPr>
              <a:t>describe</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addStudent</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it</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'should add a student to the database and return their id'</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expect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001080"/>
                </a:solidFill>
                <a:effectLst/>
                <a:latin typeface="Consolas" panose="020B0609020204030204" pitchFamily="49" charset="0"/>
                <a:cs typeface="Consolas" panose="020B0609020204030204" pitchFamily="49" charset="0"/>
              </a:rPr>
              <a:t>db</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nameToIDs</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blair</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toStrictEqual</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0000FF"/>
                </a:solidFill>
                <a:effectLst/>
                <a:latin typeface="Consolas" panose="020B0609020204030204" pitchFamily="49" charset="0"/>
                <a:cs typeface="Consolas" panose="020B0609020204030204" pitchFamily="49" charset="0"/>
              </a:rPr>
              <a:t>    const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70C1"/>
                </a:solidFill>
                <a:effectLst/>
                <a:latin typeface="Consolas" panose="020B0609020204030204" pitchFamily="49" charset="0"/>
                <a:cs typeface="Consolas" panose="020B0609020204030204" pitchFamily="49" charset="0"/>
              </a:rPr>
              <a:t>id1</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db</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addStudent</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blair</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expect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001080"/>
                </a:solidFill>
                <a:effectLst/>
                <a:latin typeface="Consolas" panose="020B0609020204030204" pitchFamily="49" charset="0"/>
                <a:cs typeface="Consolas" panose="020B0609020204030204" pitchFamily="49" charset="0"/>
              </a:rPr>
              <a:t>db</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nameToIDs</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blair</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toStrictEqual</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0070C1"/>
                </a:solidFill>
                <a:effectLst/>
                <a:latin typeface="Consolas" panose="020B0609020204030204" pitchFamily="49" charset="0"/>
                <a:cs typeface="Consolas" panose="020B0609020204030204" pitchFamily="49" charset="0"/>
              </a:rPr>
              <a:t>id1</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3B3B3B"/>
                </a:solidFill>
                <a:effectLst/>
                <a:latin typeface="Consolas" panose="020B0609020204030204" pitchFamily="49" charset="0"/>
                <a:cs typeface="Consolas" panose="020B0609020204030204" pitchFamily="49" charset="0"/>
              </a:rPr>
              <a:t>});</a:t>
            </a:r>
          </a:p>
        </p:txBody>
      </p:sp>
      <p:sp>
        <p:nvSpPr>
          <p:cNvPr id="5" name="AutoShape 9">
            <a:extLst>
              <a:ext uri="{FF2B5EF4-FFF2-40B4-BE49-F238E27FC236}">
                <a16:creationId xmlns:a16="http://schemas.microsoft.com/office/drawing/2014/main" id="{AF85B16A-04D9-DF0C-509D-4D79C136B30D}"/>
              </a:ext>
            </a:extLst>
          </p:cNvPr>
          <p:cNvSpPr>
            <a:spLocks/>
          </p:cNvSpPr>
          <p:nvPr/>
        </p:nvSpPr>
        <p:spPr bwMode="auto">
          <a:xfrm>
            <a:off x="6096000" y="2886542"/>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Start each test with a new empty database</a:t>
            </a:r>
          </a:p>
        </p:txBody>
      </p:sp>
      <p:cxnSp>
        <p:nvCxnSpPr>
          <p:cNvPr id="6" name="Straight Arrow Connector 5">
            <a:extLst>
              <a:ext uri="{FF2B5EF4-FFF2-40B4-BE49-F238E27FC236}">
                <a16:creationId xmlns:a16="http://schemas.microsoft.com/office/drawing/2014/main" id="{9F6157C4-D706-A6A4-F33D-2D9F2577A066}"/>
              </a:ext>
            </a:extLst>
          </p:cNvPr>
          <p:cNvCxnSpPr>
            <a:stCxn id="5" idx="1"/>
          </p:cNvCxnSpPr>
          <p:nvPr/>
        </p:nvCxnSpPr>
        <p:spPr>
          <a:xfrm flipH="1">
            <a:off x="4480234" y="3529053"/>
            <a:ext cx="1615766" cy="16118"/>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3304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73353-024C-E387-571D-EAE75A420446}"/>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66049A3-05AC-0B86-FBAE-C17E03090360}"/>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19</a:t>
            </a:fld>
            <a:endParaRPr lang="en-US"/>
          </a:p>
        </p:txBody>
      </p:sp>
      <p:sp>
        <p:nvSpPr>
          <p:cNvPr id="2" name="Title 1">
            <a:extLst>
              <a:ext uri="{FF2B5EF4-FFF2-40B4-BE49-F238E27FC236}">
                <a16:creationId xmlns:a16="http://schemas.microsoft.com/office/drawing/2014/main" id="{F9D72F16-CE3C-BB5F-5775-5727645FEA41}"/>
              </a:ext>
            </a:extLst>
          </p:cNvPr>
          <p:cNvSpPr>
            <a:spLocks noGrp="1"/>
          </p:cNvSpPr>
          <p:nvPr>
            <p:ph type="title"/>
          </p:nvPr>
        </p:nvSpPr>
        <p:spPr>
          <a:xfrm>
            <a:off x="838200" y="18255"/>
            <a:ext cx="10515600" cy="1325563"/>
          </a:xfrm>
        </p:spPr>
        <p:txBody>
          <a:bodyPr>
            <a:normAutofit/>
          </a:bodyPr>
          <a:lstStyle/>
          <a:p>
            <a:r>
              <a:rPr lang="en-US" sz="3600" dirty="0"/>
              <a:t>Most tests are written in AAA Pattern:</a:t>
            </a:r>
            <a:br>
              <a:rPr lang="en-US" sz="3600" dirty="0"/>
            </a:br>
            <a:r>
              <a:rPr lang="en-US" sz="3600" dirty="0"/>
              <a:t>Assemble/Act/Assess</a:t>
            </a:r>
          </a:p>
        </p:txBody>
      </p:sp>
      <p:sp>
        <p:nvSpPr>
          <p:cNvPr id="4" name="TextBox 3">
            <a:extLst>
              <a:ext uri="{FF2B5EF4-FFF2-40B4-BE49-F238E27FC236}">
                <a16:creationId xmlns:a16="http://schemas.microsoft.com/office/drawing/2014/main" id="{1AAB4B6B-8610-4740-EFD8-C8B60EA4EE8E}"/>
              </a:ext>
            </a:extLst>
          </p:cNvPr>
          <p:cNvSpPr txBox="1"/>
          <p:nvPr/>
        </p:nvSpPr>
        <p:spPr>
          <a:xfrm>
            <a:off x="744069" y="1555036"/>
            <a:ext cx="11354146" cy="403334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describe</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addStudent</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it</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'should add a student to the database and return their id'</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endParaRPr lang="en-US" b="0" dirty="0">
              <a:solidFill>
                <a:srgbClr val="795E26"/>
              </a:solidFill>
              <a:effectLst/>
              <a:latin typeface="Consolas" panose="020B0609020204030204" pitchFamily="49" charset="0"/>
              <a:cs typeface="Consolas" panose="020B0609020204030204" pitchFamily="49" charset="0"/>
            </a:endParaRPr>
          </a:p>
          <a:p>
            <a:pPr>
              <a:lnSpc>
                <a:spcPct val="110000"/>
              </a:lnSpc>
              <a:buNone/>
            </a:pPr>
            <a:endParaRPr lang="en-US" b="0" dirty="0">
              <a:solidFill>
                <a:srgbClr val="795E26"/>
              </a:solidFill>
              <a:effectLst/>
              <a:latin typeface="Consolas" panose="020B0609020204030204" pitchFamily="49" charset="0"/>
              <a:cs typeface="Consolas" panose="020B0609020204030204" pitchFamily="49" charset="0"/>
            </a:endParaRP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expect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001080"/>
                </a:solidFill>
                <a:effectLst/>
                <a:latin typeface="Consolas" panose="020B0609020204030204" pitchFamily="49" charset="0"/>
                <a:cs typeface="Consolas" panose="020B0609020204030204" pitchFamily="49" charset="0"/>
              </a:rPr>
              <a:t>db</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nameToIDs</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blair</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toStrictEqual</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endParaRPr lang="en-US" b="0" dirty="0">
              <a:solidFill>
                <a:srgbClr val="0000FF"/>
              </a:solidFill>
              <a:effectLst/>
              <a:latin typeface="Consolas" panose="020B0609020204030204" pitchFamily="49" charset="0"/>
              <a:cs typeface="Consolas" panose="020B0609020204030204" pitchFamily="49" charset="0"/>
            </a:endParaRPr>
          </a:p>
          <a:p>
            <a:pPr>
              <a:lnSpc>
                <a:spcPct val="110000"/>
              </a:lnSpc>
              <a:buNone/>
            </a:pPr>
            <a:endParaRPr lang="en-US" dirty="0">
              <a:solidFill>
                <a:srgbClr val="0000FF"/>
              </a:solidFill>
              <a:latin typeface="Consolas" panose="020B0609020204030204" pitchFamily="49" charset="0"/>
              <a:cs typeface="Consolas" panose="020B0609020204030204" pitchFamily="49" charset="0"/>
            </a:endParaRPr>
          </a:p>
          <a:p>
            <a:pPr>
              <a:lnSpc>
                <a:spcPct val="110000"/>
              </a:lnSpc>
              <a:buNone/>
            </a:pPr>
            <a:r>
              <a:rPr lang="en-US" b="0" dirty="0">
                <a:solidFill>
                  <a:srgbClr val="0000FF"/>
                </a:solidFill>
                <a:effectLst/>
                <a:latin typeface="Consolas" panose="020B0609020204030204" pitchFamily="49" charset="0"/>
                <a:cs typeface="Consolas" panose="020B0609020204030204" pitchFamily="49" charset="0"/>
              </a:rPr>
              <a:t>    const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70C1"/>
                </a:solidFill>
                <a:effectLst/>
                <a:latin typeface="Consolas" panose="020B0609020204030204" pitchFamily="49" charset="0"/>
                <a:cs typeface="Consolas" panose="020B0609020204030204" pitchFamily="49" charset="0"/>
              </a:rPr>
              <a:t>id1</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db</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addStudent</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blair</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endParaRPr lang="en-US" b="0" dirty="0">
              <a:solidFill>
                <a:srgbClr val="795E26"/>
              </a:solidFill>
              <a:effectLst/>
              <a:latin typeface="Consolas" panose="020B0609020204030204" pitchFamily="49" charset="0"/>
              <a:cs typeface="Consolas" panose="020B0609020204030204" pitchFamily="49" charset="0"/>
            </a:endParaRPr>
          </a:p>
          <a:p>
            <a:pPr>
              <a:lnSpc>
                <a:spcPct val="110000"/>
              </a:lnSpc>
              <a:buNone/>
            </a:pPr>
            <a:endParaRPr lang="en-US" dirty="0">
              <a:solidFill>
                <a:srgbClr val="795E26"/>
              </a:solidFill>
              <a:latin typeface="Consolas" panose="020B0609020204030204" pitchFamily="49" charset="0"/>
              <a:cs typeface="Consolas" panose="020B0609020204030204" pitchFamily="49" charset="0"/>
            </a:endParaRP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expect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001080"/>
                </a:solidFill>
                <a:effectLst/>
                <a:latin typeface="Consolas" panose="020B0609020204030204" pitchFamily="49" charset="0"/>
                <a:cs typeface="Consolas" panose="020B0609020204030204" pitchFamily="49" charset="0"/>
              </a:rPr>
              <a:t>db</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nameToIDs</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blair</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toStrictEqual</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0070C1"/>
                </a:solidFill>
                <a:effectLst/>
                <a:latin typeface="Consolas" panose="020B0609020204030204" pitchFamily="49" charset="0"/>
                <a:cs typeface="Consolas" panose="020B0609020204030204" pitchFamily="49" charset="0"/>
              </a:rPr>
              <a:t>id1</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endParaRPr lang="en-US" b="0" dirty="0">
              <a:solidFill>
                <a:srgbClr val="3B3B3B"/>
              </a:solidFill>
              <a:effectLst/>
              <a:latin typeface="Consolas" panose="020B0609020204030204" pitchFamily="49" charset="0"/>
              <a:cs typeface="Consolas" panose="020B0609020204030204" pitchFamily="49" charset="0"/>
            </a:endParaRPr>
          </a:p>
          <a:p>
            <a:pPr>
              <a:lnSpc>
                <a:spcPct val="110000"/>
              </a:lnSpc>
              <a:buNone/>
            </a:pP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3B3B3B"/>
                </a:solidFill>
                <a:effectLst/>
                <a:latin typeface="Consolas" panose="020B0609020204030204" pitchFamily="49" charset="0"/>
                <a:cs typeface="Consolas" panose="020B0609020204030204" pitchFamily="49" charset="0"/>
              </a:rPr>
              <a:t>});</a:t>
            </a:r>
          </a:p>
        </p:txBody>
      </p:sp>
      <p:sp>
        <p:nvSpPr>
          <p:cNvPr id="5" name="AutoShape 9">
            <a:extLst>
              <a:ext uri="{FF2B5EF4-FFF2-40B4-BE49-F238E27FC236}">
                <a16:creationId xmlns:a16="http://schemas.microsoft.com/office/drawing/2014/main" id="{6298A618-1292-DDF1-02AF-101CB3FFD8A8}"/>
              </a:ext>
            </a:extLst>
          </p:cNvPr>
          <p:cNvSpPr>
            <a:spLocks/>
          </p:cNvSpPr>
          <p:nvPr/>
        </p:nvSpPr>
        <p:spPr bwMode="auto">
          <a:xfrm>
            <a:off x="8610600" y="2251669"/>
            <a:ext cx="3496061" cy="796332"/>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Assemble (and verify)</a:t>
            </a:r>
          </a:p>
        </p:txBody>
      </p:sp>
      <p:cxnSp>
        <p:nvCxnSpPr>
          <p:cNvPr id="6" name="Straight Arrow Connector 5">
            <a:extLst>
              <a:ext uri="{FF2B5EF4-FFF2-40B4-BE49-F238E27FC236}">
                <a16:creationId xmlns:a16="http://schemas.microsoft.com/office/drawing/2014/main" id="{2DB4ABBD-97D1-C096-474C-852FC03376FB}"/>
              </a:ext>
            </a:extLst>
          </p:cNvPr>
          <p:cNvCxnSpPr>
            <a:cxnSpLocks/>
            <a:stCxn id="5" idx="1"/>
          </p:cNvCxnSpPr>
          <p:nvPr/>
        </p:nvCxnSpPr>
        <p:spPr>
          <a:xfrm flipH="1">
            <a:off x="8059615" y="2649835"/>
            <a:ext cx="550985"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0" name="AutoShape 9">
            <a:extLst>
              <a:ext uri="{FF2B5EF4-FFF2-40B4-BE49-F238E27FC236}">
                <a16:creationId xmlns:a16="http://schemas.microsoft.com/office/drawing/2014/main" id="{E7E69513-27BB-856D-C3D2-6FC0847A087F}"/>
              </a:ext>
            </a:extLst>
          </p:cNvPr>
          <p:cNvSpPr>
            <a:spLocks/>
          </p:cNvSpPr>
          <p:nvPr/>
        </p:nvSpPr>
        <p:spPr bwMode="auto">
          <a:xfrm>
            <a:off x="8610600" y="3205808"/>
            <a:ext cx="3496061" cy="796332"/>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Act</a:t>
            </a:r>
          </a:p>
        </p:txBody>
      </p:sp>
      <p:cxnSp>
        <p:nvCxnSpPr>
          <p:cNvPr id="11" name="Straight Arrow Connector 10">
            <a:extLst>
              <a:ext uri="{FF2B5EF4-FFF2-40B4-BE49-F238E27FC236}">
                <a16:creationId xmlns:a16="http://schemas.microsoft.com/office/drawing/2014/main" id="{653CE71B-6C2A-B1C8-70FC-E72681DCBB3E}"/>
              </a:ext>
            </a:extLst>
          </p:cNvPr>
          <p:cNvCxnSpPr>
            <a:cxnSpLocks/>
            <a:stCxn id="10" idx="1"/>
          </p:cNvCxnSpPr>
          <p:nvPr/>
        </p:nvCxnSpPr>
        <p:spPr>
          <a:xfrm flipH="1">
            <a:off x="6359769" y="3603974"/>
            <a:ext cx="2250831"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3" name="AutoShape 9">
            <a:extLst>
              <a:ext uri="{FF2B5EF4-FFF2-40B4-BE49-F238E27FC236}">
                <a16:creationId xmlns:a16="http://schemas.microsoft.com/office/drawing/2014/main" id="{6DC10A29-E4CB-D706-2A7D-493CD6C764FA}"/>
              </a:ext>
            </a:extLst>
          </p:cNvPr>
          <p:cNvSpPr>
            <a:spLocks/>
          </p:cNvSpPr>
          <p:nvPr/>
        </p:nvSpPr>
        <p:spPr bwMode="auto">
          <a:xfrm>
            <a:off x="8610600" y="4126176"/>
            <a:ext cx="3496061" cy="796332"/>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Assess</a:t>
            </a:r>
          </a:p>
        </p:txBody>
      </p:sp>
      <p:cxnSp>
        <p:nvCxnSpPr>
          <p:cNvPr id="14" name="Straight Arrow Connector 13">
            <a:extLst>
              <a:ext uri="{FF2B5EF4-FFF2-40B4-BE49-F238E27FC236}">
                <a16:creationId xmlns:a16="http://schemas.microsoft.com/office/drawing/2014/main" id="{8BE86B85-1CEB-78C2-A223-E8AA258E9936}"/>
              </a:ext>
            </a:extLst>
          </p:cNvPr>
          <p:cNvCxnSpPr>
            <a:cxnSpLocks/>
            <a:stCxn id="13" idx="1"/>
          </p:cNvCxnSpPr>
          <p:nvPr/>
        </p:nvCxnSpPr>
        <p:spPr>
          <a:xfrm flipH="1">
            <a:off x="8059615" y="4524342"/>
            <a:ext cx="550985"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368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3D407-5B53-49A7-9907-E801EA7FFD8E}"/>
              </a:ext>
            </a:extLst>
          </p:cNvPr>
          <p:cNvSpPr>
            <a:spLocks noGrp="1"/>
          </p:cNvSpPr>
          <p:nvPr>
            <p:ph type="title"/>
          </p:nvPr>
        </p:nvSpPr>
        <p:spPr/>
        <p:txBody>
          <a:bodyPr/>
          <a:lstStyle/>
          <a:p>
            <a:r>
              <a:rPr lang="en-US" dirty="0"/>
              <a:t>Learning Goals for this Lesson</a:t>
            </a:r>
          </a:p>
        </p:txBody>
      </p:sp>
      <p:sp>
        <p:nvSpPr>
          <p:cNvPr id="3" name="Content Placeholder 2">
            <a:extLst>
              <a:ext uri="{FF2B5EF4-FFF2-40B4-BE49-F238E27FC236}">
                <a16:creationId xmlns:a16="http://schemas.microsoft.com/office/drawing/2014/main" id="{AC300E2B-BFD0-4090-AFC5-FE82683F997F}"/>
              </a:ext>
            </a:extLst>
          </p:cNvPr>
          <p:cNvSpPr>
            <a:spLocks noGrp="1"/>
          </p:cNvSpPr>
          <p:nvPr>
            <p:ph idx="1"/>
          </p:nvPr>
        </p:nvSpPr>
        <p:spPr>
          <a:xfrm>
            <a:off x="838200" y="1500159"/>
            <a:ext cx="7887346" cy="4752359"/>
          </a:xfrm>
        </p:spPr>
        <p:txBody>
          <a:bodyPr>
            <a:normAutofit/>
          </a:bodyPr>
          <a:lstStyle/>
          <a:p>
            <a:r>
              <a:rPr lang="en-US" dirty="0"/>
              <a:t>At the end of this lesson, you should be prepared to </a:t>
            </a:r>
          </a:p>
          <a:p>
            <a:pPr lvl="1"/>
            <a:r>
              <a:rPr lang="en-US" dirty="0"/>
              <a:t>Explain the basics of Test-Driven Development</a:t>
            </a:r>
          </a:p>
          <a:p>
            <a:pPr lvl="1"/>
            <a:r>
              <a:rPr lang="en-US" dirty="0"/>
              <a:t>Explain the connection between conditions of satisfaction and testable behaviors</a:t>
            </a:r>
          </a:p>
          <a:p>
            <a:pPr lvl="1"/>
            <a:r>
              <a:rPr lang="en-US" dirty="0"/>
              <a:t>Begin developing simple applications using TypeScript and </a:t>
            </a:r>
            <a:r>
              <a:rPr lang="en-US" dirty="0" err="1"/>
              <a:t>Vitest</a:t>
            </a:r>
            <a:endParaRPr lang="en-US" dirty="0"/>
          </a:p>
          <a:p>
            <a:pPr lvl="1"/>
            <a:endParaRPr lang="en-US" dirty="0"/>
          </a:p>
        </p:txBody>
      </p:sp>
      <p:sp>
        <p:nvSpPr>
          <p:cNvPr id="4" name="Slide Number Placeholder 3">
            <a:extLst>
              <a:ext uri="{FF2B5EF4-FFF2-40B4-BE49-F238E27FC236}">
                <a16:creationId xmlns:a16="http://schemas.microsoft.com/office/drawing/2014/main" id="{B7BF3F82-6F96-41E0-9C15-23CE00076176}"/>
              </a:ext>
            </a:extLst>
          </p:cNvPr>
          <p:cNvSpPr>
            <a:spLocks noGrp="1"/>
          </p:cNvSpPr>
          <p:nvPr>
            <p:ph type="sldNum" sz="quarter" idx="12"/>
          </p:nvPr>
        </p:nvSpPr>
        <p:spPr/>
        <p:txBody>
          <a:bodyPr/>
          <a:lstStyle/>
          <a:p>
            <a:fld id="{20F37917-FD3A-4669-9018-DA04BCDD3D75}" type="slidenum">
              <a:rPr lang="en-US" smtClean="0"/>
              <a:t>2</a:t>
            </a:fld>
            <a:endParaRPr lang="en-US"/>
          </a:p>
        </p:txBody>
      </p:sp>
    </p:spTree>
    <p:extLst>
      <p:ext uri="{BB962C8B-B14F-4D97-AF65-F5344CB8AC3E}">
        <p14:creationId xmlns:p14="http://schemas.microsoft.com/office/powerpoint/2010/main" val="30192793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ED3ED-EB28-C90D-F454-85BBD3F8B498}"/>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186BEA1-3FE5-822E-8442-D5BE3D693547}"/>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20</a:t>
            </a:fld>
            <a:endParaRPr lang="en-US"/>
          </a:p>
        </p:txBody>
      </p:sp>
      <p:sp>
        <p:nvSpPr>
          <p:cNvPr id="2" name="Title 1">
            <a:extLst>
              <a:ext uri="{FF2B5EF4-FFF2-40B4-BE49-F238E27FC236}">
                <a16:creationId xmlns:a16="http://schemas.microsoft.com/office/drawing/2014/main" id="{28BAB9EE-A165-8787-43BA-A5D4F5AAA894}"/>
              </a:ext>
            </a:extLst>
          </p:cNvPr>
          <p:cNvSpPr>
            <a:spLocks noGrp="1"/>
          </p:cNvSpPr>
          <p:nvPr>
            <p:ph type="title"/>
          </p:nvPr>
        </p:nvSpPr>
        <p:spPr>
          <a:xfrm>
            <a:off x="838200" y="18255"/>
            <a:ext cx="10515600" cy="1325563"/>
          </a:xfrm>
        </p:spPr>
        <p:txBody>
          <a:bodyPr>
            <a:normAutofit/>
          </a:bodyPr>
          <a:lstStyle/>
          <a:p>
            <a:r>
              <a:rPr lang="en-US" sz="3600" dirty="0"/>
              <a:t>Turn each testable behavior into one or more tests</a:t>
            </a:r>
          </a:p>
        </p:txBody>
      </p:sp>
      <p:sp>
        <p:nvSpPr>
          <p:cNvPr id="4" name="TextBox 3">
            <a:extLst>
              <a:ext uri="{FF2B5EF4-FFF2-40B4-BE49-F238E27FC236}">
                <a16:creationId xmlns:a16="http://schemas.microsoft.com/office/drawing/2014/main" id="{F610B0FB-ADBF-4939-C2F7-A320A490E1F4}"/>
              </a:ext>
            </a:extLst>
          </p:cNvPr>
          <p:cNvSpPr txBox="1"/>
          <p:nvPr/>
        </p:nvSpPr>
        <p:spPr>
          <a:xfrm>
            <a:off x="744069" y="1555036"/>
            <a:ext cx="10308244" cy="4913076"/>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sz="2200" b="0" dirty="0">
                <a:solidFill>
                  <a:srgbClr val="795E26"/>
                </a:solidFill>
                <a:effectLst/>
                <a:latin typeface="Consolas" panose="020B0609020204030204" pitchFamily="49" charset="0"/>
                <a:cs typeface="Consolas" panose="020B0609020204030204" pitchFamily="49" charset="0"/>
              </a:rPr>
              <a:t>describe</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A31515"/>
                </a:solidFill>
                <a:effectLst/>
                <a:latin typeface="Consolas" panose="020B0609020204030204" pitchFamily="49" charset="0"/>
                <a:cs typeface="Consolas" panose="020B0609020204030204" pitchFamily="49" charset="0"/>
              </a:rPr>
              <a:t>'</a:t>
            </a:r>
            <a:r>
              <a:rPr lang="en-US" sz="2200" b="0" dirty="0" err="1">
                <a:solidFill>
                  <a:srgbClr val="A31515"/>
                </a:solidFill>
                <a:effectLst/>
                <a:latin typeface="Consolas" panose="020B0609020204030204" pitchFamily="49" charset="0"/>
                <a:cs typeface="Consolas" panose="020B0609020204030204" pitchFamily="49" charset="0"/>
              </a:rPr>
              <a:t>addStudent</a:t>
            </a:r>
            <a:r>
              <a:rPr lang="en-US" sz="2200" b="0" dirty="0">
                <a:solidFill>
                  <a:srgbClr val="A31515"/>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 </a:t>
            </a:r>
            <a:r>
              <a:rPr lang="en-US" sz="2200" b="0" dirty="0">
                <a:solidFill>
                  <a:srgbClr val="0000FF"/>
                </a:solidFill>
                <a:effectLst/>
                <a:latin typeface="Consolas" panose="020B0609020204030204" pitchFamily="49" charset="0"/>
                <a:cs typeface="Consolas" panose="020B0609020204030204" pitchFamily="49" charset="0"/>
              </a:rPr>
              <a:t>=&gt;</a:t>
            </a:r>
            <a:r>
              <a:rPr lang="en-US" sz="2200" b="0" dirty="0">
                <a:solidFill>
                  <a:srgbClr val="3B3B3B"/>
                </a:solidFill>
                <a:effectLst/>
                <a:latin typeface="Consolas" panose="020B0609020204030204" pitchFamily="49" charset="0"/>
                <a:cs typeface="Consolas" panose="020B0609020204030204" pitchFamily="49" charset="0"/>
              </a:rPr>
              <a:t> {</a:t>
            </a:r>
          </a:p>
          <a:p>
            <a:pPr>
              <a:lnSpc>
                <a:spcPct val="110000"/>
              </a:lnSpc>
            </a:pPr>
            <a:r>
              <a:rPr lang="en-US" sz="2200" b="0" dirty="0">
                <a:solidFill>
                  <a:srgbClr val="795E26"/>
                </a:solidFill>
                <a:effectLst/>
                <a:latin typeface="Consolas" panose="020B0609020204030204" pitchFamily="49" charset="0"/>
                <a:cs typeface="Consolas" panose="020B0609020204030204" pitchFamily="49" charset="0"/>
              </a:rPr>
              <a:t>  it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A31515"/>
                </a:solidFill>
                <a:effectLst/>
                <a:latin typeface="Consolas" panose="020B0609020204030204" pitchFamily="49" charset="0"/>
                <a:cs typeface="Consolas" panose="020B0609020204030204" pitchFamily="49" charset="0"/>
              </a:rPr>
              <a:t>‘should return an ID distinct from any ID in the database'</a:t>
            </a:r>
            <a:r>
              <a:rPr lang="en-US" sz="2200" b="0" dirty="0">
                <a:solidFill>
                  <a:srgbClr val="3B3B3B"/>
                </a:solidFill>
                <a:effectLst/>
                <a:latin typeface="Consolas" panose="020B0609020204030204" pitchFamily="49" charset="0"/>
                <a:cs typeface="Consolas" panose="020B0609020204030204" pitchFamily="49" charset="0"/>
              </a:rPr>
              <a:t>, () </a:t>
            </a:r>
            <a:r>
              <a:rPr lang="en-US" sz="2200" b="0" dirty="0">
                <a:solidFill>
                  <a:srgbClr val="0000FF"/>
                </a:solidFill>
                <a:effectLst/>
                <a:latin typeface="Consolas" panose="020B0609020204030204" pitchFamily="49" charset="0"/>
                <a:cs typeface="Consolas" panose="020B0609020204030204" pitchFamily="49" charset="0"/>
              </a:rPr>
              <a:t>=&gt;</a:t>
            </a:r>
            <a:r>
              <a:rPr lang="en-US" sz="2200" b="0" dirty="0">
                <a:solidFill>
                  <a:srgbClr val="3B3B3B"/>
                </a:solidFill>
                <a:effectLst/>
                <a:latin typeface="Consolas" panose="020B0609020204030204" pitchFamily="49" charset="0"/>
                <a:cs typeface="Consolas" panose="020B0609020204030204" pitchFamily="49" charset="0"/>
              </a:rPr>
              <a:t> {</a:t>
            </a:r>
            <a:endParaRPr lang="en-US" sz="2200" b="0" dirty="0">
              <a:solidFill>
                <a:srgbClr val="795E26"/>
              </a:solidFill>
              <a:effectLst/>
              <a:latin typeface="Consolas" panose="020B0609020204030204" pitchFamily="49" charset="0"/>
              <a:cs typeface="Consolas" panose="020B0609020204030204" pitchFamily="49" charset="0"/>
            </a:endParaRPr>
          </a:p>
          <a:p>
            <a:pPr>
              <a:lnSpc>
                <a:spcPct val="110000"/>
              </a:lnSpc>
              <a:buNone/>
            </a:pPr>
            <a:r>
              <a:rPr lang="en-US" sz="2200" b="0" dirty="0">
                <a:solidFill>
                  <a:srgbClr val="008000"/>
                </a:solidFill>
                <a:effectLst/>
                <a:latin typeface="Consolas" panose="020B0609020204030204" pitchFamily="49" charset="0"/>
                <a:cs typeface="Consolas" panose="020B0609020204030204" pitchFamily="49" charset="0"/>
              </a:rPr>
              <a:t>    // we'll add 3 students and check to see that their IDs are all different.</a:t>
            </a:r>
            <a:endParaRPr lang="en-US" sz="2200" b="0" dirty="0">
              <a:solidFill>
                <a:srgbClr val="3B3B3B"/>
              </a:solidFill>
              <a:effectLst/>
              <a:latin typeface="Consolas" panose="020B0609020204030204" pitchFamily="49" charset="0"/>
              <a:cs typeface="Consolas" panose="020B0609020204030204" pitchFamily="49" charset="0"/>
            </a:endParaRPr>
          </a:p>
          <a:p>
            <a:pPr>
              <a:lnSpc>
                <a:spcPct val="110000"/>
              </a:lnSpc>
              <a:buNone/>
            </a:pPr>
            <a:r>
              <a:rPr lang="en-US" sz="2200" b="0" dirty="0">
                <a:solidFill>
                  <a:srgbClr val="0000FF"/>
                </a:solidFill>
                <a:effectLst/>
                <a:latin typeface="Consolas" panose="020B0609020204030204" pitchFamily="49" charset="0"/>
                <a:cs typeface="Consolas" panose="020B0609020204030204" pitchFamily="49" charset="0"/>
              </a:rPr>
              <a:t>    const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70C1"/>
                </a:solidFill>
                <a:effectLst/>
                <a:latin typeface="Consolas" panose="020B0609020204030204" pitchFamily="49" charset="0"/>
                <a:cs typeface="Consolas" panose="020B0609020204030204" pitchFamily="49" charset="0"/>
              </a:rPr>
              <a:t>id1</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001080"/>
                </a:solidFill>
                <a:effectLst/>
                <a:latin typeface="Consolas" panose="020B0609020204030204" pitchFamily="49" charset="0"/>
                <a:cs typeface="Consolas" panose="020B0609020204030204" pitchFamily="49" charset="0"/>
              </a:rPr>
              <a:t>db</a:t>
            </a:r>
            <a:r>
              <a:rPr lang="en-US" sz="2200" b="0" dirty="0" err="1">
                <a:solidFill>
                  <a:srgbClr val="3B3B3B"/>
                </a:solidFill>
                <a:effectLst/>
                <a:latin typeface="Consolas" panose="020B0609020204030204" pitchFamily="49" charset="0"/>
                <a:cs typeface="Consolas" panose="020B0609020204030204" pitchFamily="49" charset="0"/>
              </a:rPr>
              <a:t>.</a:t>
            </a:r>
            <a:r>
              <a:rPr lang="en-US" sz="2200" b="0" dirty="0" err="1">
                <a:solidFill>
                  <a:srgbClr val="795E26"/>
                </a:solidFill>
                <a:effectLst/>
                <a:latin typeface="Consolas" panose="020B0609020204030204" pitchFamily="49" charset="0"/>
                <a:cs typeface="Consolas" panose="020B0609020204030204" pitchFamily="49" charset="0"/>
              </a:rPr>
              <a:t>addStudent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A31515"/>
                </a:solidFill>
                <a:effectLst/>
                <a:latin typeface="Consolas" panose="020B0609020204030204" pitchFamily="49" charset="0"/>
                <a:cs typeface="Consolas" panose="020B0609020204030204" pitchFamily="49" charset="0"/>
              </a:rPr>
              <a:t>'</a:t>
            </a:r>
            <a:r>
              <a:rPr lang="en-US" sz="2200" b="0" dirty="0" err="1">
                <a:solidFill>
                  <a:srgbClr val="A31515"/>
                </a:solidFill>
                <a:effectLst/>
                <a:latin typeface="Consolas" panose="020B0609020204030204" pitchFamily="49" charset="0"/>
                <a:cs typeface="Consolas" panose="020B0609020204030204" pitchFamily="49" charset="0"/>
              </a:rPr>
              <a:t>blair</a:t>
            </a:r>
            <a:r>
              <a:rPr lang="en-US" sz="2200" b="0" dirty="0">
                <a:solidFill>
                  <a:srgbClr val="A31515"/>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200" b="0" dirty="0">
                <a:solidFill>
                  <a:srgbClr val="0000FF"/>
                </a:solidFill>
                <a:effectLst/>
                <a:latin typeface="Consolas" panose="020B0609020204030204" pitchFamily="49" charset="0"/>
                <a:cs typeface="Consolas" panose="020B0609020204030204" pitchFamily="49" charset="0"/>
              </a:rPr>
              <a:t>    const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70C1"/>
                </a:solidFill>
                <a:effectLst/>
                <a:latin typeface="Consolas" panose="020B0609020204030204" pitchFamily="49" charset="0"/>
                <a:cs typeface="Consolas" panose="020B0609020204030204" pitchFamily="49" charset="0"/>
              </a:rPr>
              <a:t>id2</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001080"/>
                </a:solidFill>
                <a:effectLst/>
                <a:latin typeface="Consolas" panose="020B0609020204030204" pitchFamily="49" charset="0"/>
                <a:cs typeface="Consolas" panose="020B0609020204030204" pitchFamily="49" charset="0"/>
              </a:rPr>
              <a:t>db</a:t>
            </a:r>
            <a:r>
              <a:rPr lang="en-US" sz="2200" b="0" dirty="0" err="1">
                <a:solidFill>
                  <a:srgbClr val="3B3B3B"/>
                </a:solidFill>
                <a:effectLst/>
                <a:latin typeface="Consolas" panose="020B0609020204030204" pitchFamily="49" charset="0"/>
                <a:cs typeface="Consolas" panose="020B0609020204030204" pitchFamily="49" charset="0"/>
              </a:rPr>
              <a:t>.</a:t>
            </a:r>
            <a:r>
              <a:rPr lang="en-US" sz="2200" b="0" dirty="0" err="1">
                <a:solidFill>
                  <a:srgbClr val="795E26"/>
                </a:solidFill>
                <a:effectLst/>
                <a:latin typeface="Consolas" panose="020B0609020204030204" pitchFamily="49" charset="0"/>
                <a:cs typeface="Consolas" panose="020B0609020204030204" pitchFamily="49" charset="0"/>
              </a:rPr>
              <a:t>addStudent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A31515"/>
                </a:solidFill>
                <a:effectLst/>
                <a:latin typeface="Consolas" panose="020B0609020204030204" pitchFamily="49" charset="0"/>
                <a:cs typeface="Consolas" panose="020B0609020204030204" pitchFamily="49" charset="0"/>
              </a:rPr>
              <a:t>'</a:t>
            </a:r>
            <a:r>
              <a:rPr lang="en-US" sz="2200" b="0" dirty="0" err="1">
                <a:solidFill>
                  <a:srgbClr val="A31515"/>
                </a:solidFill>
                <a:effectLst/>
                <a:latin typeface="Consolas" panose="020B0609020204030204" pitchFamily="49" charset="0"/>
                <a:cs typeface="Consolas" panose="020B0609020204030204" pitchFamily="49" charset="0"/>
              </a:rPr>
              <a:t>corey</a:t>
            </a:r>
            <a:r>
              <a:rPr lang="en-US" sz="2200" b="0" dirty="0">
                <a:solidFill>
                  <a:srgbClr val="A31515"/>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200" b="0" dirty="0">
                <a:solidFill>
                  <a:srgbClr val="0000FF"/>
                </a:solidFill>
                <a:effectLst/>
                <a:latin typeface="Consolas" panose="020B0609020204030204" pitchFamily="49" charset="0"/>
                <a:cs typeface="Consolas" panose="020B0609020204030204" pitchFamily="49" charset="0"/>
              </a:rPr>
              <a:t>    const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70C1"/>
                </a:solidFill>
                <a:effectLst/>
                <a:latin typeface="Consolas" panose="020B0609020204030204" pitchFamily="49" charset="0"/>
                <a:cs typeface="Consolas" panose="020B0609020204030204" pitchFamily="49" charset="0"/>
              </a:rPr>
              <a:t>id3</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001080"/>
                </a:solidFill>
                <a:effectLst/>
                <a:latin typeface="Consolas" panose="020B0609020204030204" pitchFamily="49" charset="0"/>
                <a:cs typeface="Consolas" panose="020B0609020204030204" pitchFamily="49" charset="0"/>
              </a:rPr>
              <a:t>db</a:t>
            </a:r>
            <a:r>
              <a:rPr lang="en-US" sz="2200" b="0" dirty="0" err="1">
                <a:solidFill>
                  <a:srgbClr val="3B3B3B"/>
                </a:solidFill>
                <a:effectLst/>
                <a:latin typeface="Consolas" panose="020B0609020204030204" pitchFamily="49" charset="0"/>
                <a:cs typeface="Consolas" panose="020B0609020204030204" pitchFamily="49" charset="0"/>
              </a:rPr>
              <a:t>.</a:t>
            </a:r>
            <a:r>
              <a:rPr lang="en-US" sz="2200" b="0" dirty="0" err="1">
                <a:solidFill>
                  <a:srgbClr val="795E26"/>
                </a:solidFill>
                <a:effectLst/>
                <a:latin typeface="Consolas" panose="020B0609020204030204" pitchFamily="49" charset="0"/>
                <a:cs typeface="Consolas" panose="020B0609020204030204" pitchFamily="49" charset="0"/>
              </a:rPr>
              <a:t>addStudent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A31515"/>
                </a:solidFill>
                <a:effectLst/>
                <a:latin typeface="Consolas" panose="020B0609020204030204" pitchFamily="49" charset="0"/>
                <a:cs typeface="Consolas" panose="020B0609020204030204" pitchFamily="49" charset="0"/>
              </a:rPr>
              <a:t>'del’</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200" b="0" dirty="0">
                <a:solidFill>
                  <a:srgbClr val="795E26"/>
                </a:solidFill>
                <a:effectLst/>
                <a:latin typeface="Consolas" panose="020B0609020204030204" pitchFamily="49" charset="0"/>
                <a:cs typeface="Consolas" panose="020B0609020204030204" pitchFamily="49" charset="0"/>
              </a:rPr>
              <a:t>    expect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70C1"/>
                </a:solidFill>
                <a:effectLst/>
                <a:latin typeface="Consolas" panose="020B0609020204030204" pitchFamily="49" charset="0"/>
                <a:cs typeface="Consolas" panose="020B0609020204030204" pitchFamily="49" charset="0"/>
              </a:rPr>
              <a:t>id1</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err="1">
                <a:solidFill>
                  <a:srgbClr val="001080"/>
                </a:solidFill>
                <a:effectLst/>
                <a:latin typeface="Consolas" panose="020B0609020204030204" pitchFamily="49" charset="0"/>
                <a:cs typeface="Consolas" panose="020B0609020204030204" pitchFamily="49" charset="0"/>
              </a:rPr>
              <a:t>not</a:t>
            </a:r>
            <a:r>
              <a:rPr lang="en-US" sz="2200" b="0" dirty="0" err="1">
                <a:solidFill>
                  <a:srgbClr val="3B3B3B"/>
                </a:solidFill>
                <a:effectLst/>
                <a:latin typeface="Consolas" panose="020B0609020204030204" pitchFamily="49" charset="0"/>
                <a:cs typeface="Consolas" panose="020B0609020204030204" pitchFamily="49" charset="0"/>
              </a:rPr>
              <a:t>.</a:t>
            </a:r>
            <a:r>
              <a:rPr lang="en-US" sz="2200" b="0" dirty="0" err="1">
                <a:solidFill>
                  <a:srgbClr val="795E26"/>
                </a:solidFill>
                <a:effectLst/>
                <a:latin typeface="Consolas" panose="020B0609020204030204" pitchFamily="49" charset="0"/>
                <a:cs typeface="Consolas" panose="020B0609020204030204" pitchFamily="49" charset="0"/>
              </a:rPr>
              <a:t>toEqual</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70C1"/>
                </a:solidFill>
                <a:effectLst/>
                <a:latin typeface="Consolas" panose="020B0609020204030204" pitchFamily="49" charset="0"/>
                <a:cs typeface="Consolas" panose="020B0609020204030204" pitchFamily="49" charset="0"/>
              </a:rPr>
              <a:t>id2</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200" b="0" dirty="0">
                <a:solidFill>
                  <a:srgbClr val="795E26"/>
                </a:solidFill>
                <a:effectLst/>
                <a:latin typeface="Consolas" panose="020B0609020204030204" pitchFamily="49" charset="0"/>
                <a:cs typeface="Consolas" panose="020B0609020204030204" pitchFamily="49" charset="0"/>
              </a:rPr>
              <a:t>    expect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70C1"/>
                </a:solidFill>
                <a:effectLst/>
                <a:latin typeface="Consolas" panose="020B0609020204030204" pitchFamily="49" charset="0"/>
                <a:cs typeface="Consolas" panose="020B0609020204030204" pitchFamily="49" charset="0"/>
              </a:rPr>
              <a:t>id1</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err="1">
                <a:solidFill>
                  <a:srgbClr val="001080"/>
                </a:solidFill>
                <a:effectLst/>
                <a:latin typeface="Consolas" panose="020B0609020204030204" pitchFamily="49" charset="0"/>
                <a:cs typeface="Consolas" panose="020B0609020204030204" pitchFamily="49" charset="0"/>
              </a:rPr>
              <a:t>not</a:t>
            </a:r>
            <a:r>
              <a:rPr lang="en-US" sz="2200" b="0" dirty="0" err="1">
                <a:solidFill>
                  <a:srgbClr val="3B3B3B"/>
                </a:solidFill>
                <a:effectLst/>
                <a:latin typeface="Consolas" panose="020B0609020204030204" pitchFamily="49" charset="0"/>
                <a:cs typeface="Consolas" panose="020B0609020204030204" pitchFamily="49" charset="0"/>
              </a:rPr>
              <a:t>.</a:t>
            </a:r>
            <a:r>
              <a:rPr lang="en-US" sz="2200" b="0" dirty="0" err="1">
                <a:solidFill>
                  <a:srgbClr val="795E26"/>
                </a:solidFill>
                <a:effectLst/>
                <a:latin typeface="Consolas" panose="020B0609020204030204" pitchFamily="49" charset="0"/>
                <a:cs typeface="Consolas" panose="020B0609020204030204" pitchFamily="49" charset="0"/>
              </a:rPr>
              <a:t>toEqual</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70C1"/>
                </a:solidFill>
                <a:effectLst/>
                <a:latin typeface="Consolas" panose="020B0609020204030204" pitchFamily="49" charset="0"/>
                <a:cs typeface="Consolas" panose="020B0609020204030204" pitchFamily="49" charset="0"/>
              </a:rPr>
              <a:t>id3</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10000"/>
              </a:lnSpc>
            </a:pPr>
            <a:r>
              <a:rPr lang="en-US" sz="2200" b="0" dirty="0">
                <a:solidFill>
                  <a:srgbClr val="795E26"/>
                </a:solidFill>
                <a:effectLst/>
                <a:latin typeface="Consolas" panose="020B0609020204030204" pitchFamily="49" charset="0"/>
                <a:cs typeface="Consolas" panose="020B0609020204030204" pitchFamily="49" charset="0"/>
              </a:rPr>
              <a:t>    expect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70C1"/>
                </a:solidFill>
                <a:effectLst/>
                <a:latin typeface="Consolas" panose="020B0609020204030204" pitchFamily="49" charset="0"/>
                <a:cs typeface="Consolas" panose="020B0609020204030204" pitchFamily="49" charset="0"/>
              </a:rPr>
              <a:t>id2</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err="1">
                <a:solidFill>
                  <a:srgbClr val="001080"/>
                </a:solidFill>
                <a:effectLst/>
                <a:latin typeface="Consolas" panose="020B0609020204030204" pitchFamily="49" charset="0"/>
                <a:cs typeface="Consolas" panose="020B0609020204030204" pitchFamily="49" charset="0"/>
              </a:rPr>
              <a:t>not</a:t>
            </a:r>
            <a:r>
              <a:rPr lang="en-US" sz="2200" b="0" dirty="0" err="1">
                <a:solidFill>
                  <a:srgbClr val="3B3B3B"/>
                </a:solidFill>
                <a:effectLst/>
                <a:latin typeface="Consolas" panose="020B0609020204030204" pitchFamily="49" charset="0"/>
                <a:cs typeface="Consolas" panose="020B0609020204030204" pitchFamily="49" charset="0"/>
              </a:rPr>
              <a:t>.</a:t>
            </a:r>
            <a:r>
              <a:rPr lang="en-US" sz="2200" b="0" dirty="0" err="1">
                <a:solidFill>
                  <a:srgbClr val="795E26"/>
                </a:solidFill>
                <a:effectLst/>
                <a:latin typeface="Consolas" panose="020B0609020204030204" pitchFamily="49" charset="0"/>
                <a:cs typeface="Consolas" panose="020B0609020204030204" pitchFamily="49" charset="0"/>
              </a:rPr>
              <a:t>toEqual</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70C1"/>
                </a:solidFill>
                <a:effectLst/>
                <a:latin typeface="Consolas" panose="020B0609020204030204" pitchFamily="49" charset="0"/>
                <a:cs typeface="Consolas" panose="020B0609020204030204" pitchFamily="49" charset="0"/>
              </a:rPr>
              <a:t>id3</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200"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sz="2200" b="0" dirty="0">
                <a:solidFill>
                  <a:srgbClr val="3B3B3B"/>
                </a:solidFill>
                <a:effectLst/>
                <a:latin typeface="Consolas" panose="020B0609020204030204" pitchFamily="49" charset="0"/>
                <a:cs typeface="Consolas" panose="020B0609020204030204" pitchFamily="49" charset="0"/>
              </a:rPr>
              <a:t>});</a:t>
            </a:r>
          </a:p>
        </p:txBody>
      </p:sp>
    </p:spTree>
    <p:extLst>
      <p:ext uri="{BB962C8B-B14F-4D97-AF65-F5344CB8AC3E}">
        <p14:creationId xmlns:p14="http://schemas.microsoft.com/office/powerpoint/2010/main" val="7150725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6AFB3A-DAA2-5584-DF93-087D3777FC31}"/>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6D48085-8699-0B5A-DF92-276263AAD90D}"/>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21</a:t>
            </a:fld>
            <a:endParaRPr lang="en-US"/>
          </a:p>
        </p:txBody>
      </p:sp>
      <p:sp>
        <p:nvSpPr>
          <p:cNvPr id="2" name="Title 1">
            <a:extLst>
              <a:ext uri="{FF2B5EF4-FFF2-40B4-BE49-F238E27FC236}">
                <a16:creationId xmlns:a16="http://schemas.microsoft.com/office/drawing/2014/main" id="{8245A881-534A-9D72-6712-D15F82776E55}"/>
              </a:ext>
            </a:extLst>
          </p:cNvPr>
          <p:cNvSpPr>
            <a:spLocks noGrp="1"/>
          </p:cNvSpPr>
          <p:nvPr>
            <p:ph type="title"/>
          </p:nvPr>
        </p:nvSpPr>
        <p:spPr>
          <a:xfrm>
            <a:off x="838200" y="18255"/>
            <a:ext cx="10515600" cy="1325563"/>
          </a:xfrm>
        </p:spPr>
        <p:txBody>
          <a:bodyPr>
            <a:normAutofit/>
          </a:bodyPr>
          <a:lstStyle/>
          <a:p>
            <a:r>
              <a:rPr lang="en-US" sz="3600" dirty="0"/>
              <a:t>Tests from Testable Behaviors (2)</a:t>
            </a:r>
          </a:p>
        </p:txBody>
      </p:sp>
      <p:sp>
        <p:nvSpPr>
          <p:cNvPr id="4" name="TextBox 3">
            <a:extLst>
              <a:ext uri="{FF2B5EF4-FFF2-40B4-BE49-F238E27FC236}">
                <a16:creationId xmlns:a16="http://schemas.microsoft.com/office/drawing/2014/main" id="{3AA5BC1E-8DE4-4274-1060-7E98282B1305}"/>
              </a:ext>
            </a:extLst>
          </p:cNvPr>
          <p:cNvSpPr txBox="1"/>
          <p:nvPr/>
        </p:nvSpPr>
        <p:spPr>
          <a:xfrm>
            <a:off x="744068" y="1555036"/>
            <a:ext cx="10891341" cy="3320076"/>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sz="2400" b="0" dirty="0">
                <a:solidFill>
                  <a:srgbClr val="795E26"/>
                </a:solidFill>
                <a:effectLst/>
                <a:latin typeface="Consolas" panose="020B0609020204030204" pitchFamily="49" charset="0"/>
                <a:cs typeface="Consolas" panose="020B0609020204030204" pitchFamily="49" charset="0"/>
              </a:rPr>
              <a:t>describe</a:t>
            </a:r>
            <a:r>
              <a:rPr lang="en-US" sz="2400" b="0" dirty="0">
                <a:solidFill>
                  <a:srgbClr val="3B3B3B"/>
                </a:solidFill>
                <a:effectLst/>
                <a:latin typeface="Consolas" panose="020B0609020204030204" pitchFamily="49" charset="0"/>
                <a:cs typeface="Consolas" panose="020B0609020204030204" pitchFamily="49" charset="0"/>
              </a:rPr>
              <a:t>(</a:t>
            </a:r>
            <a:r>
              <a:rPr lang="en-US" sz="2400" b="0" dirty="0">
                <a:solidFill>
                  <a:srgbClr val="A31515"/>
                </a:solidFill>
                <a:effectLst/>
                <a:latin typeface="Consolas" panose="020B0609020204030204" pitchFamily="49" charset="0"/>
                <a:cs typeface="Consolas" panose="020B0609020204030204" pitchFamily="49" charset="0"/>
              </a:rPr>
              <a:t>'</a:t>
            </a:r>
            <a:r>
              <a:rPr lang="en-US" sz="2400" b="0" dirty="0" err="1">
                <a:solidFill>
                  <a:srgbClr val="A31515"/>
                </a:solidFill>
                <a:effectLst/>
                <a:latin typeface="Consolas" panose="020B0609020204030204" pitchFamily="49" charset="0"/>
                <a:cs typeface="Consolas" panose="020B0609020204030204" pitchFamily="49" charset="0"/>
              </a:rPr>
              <a:t>addStudent</a:t>
            </a:r>
            <a:r>
              <a:rPr lang="en-US" sz="2400" b="0" dirty="0">
                <a:solidFill>
                  <a:srgbClr val="A31515"/>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 </a:t>
            </a:r>
            <a:r>
              <a:rPr lang="en-US" sz="2400" b="0" dirty="0">
                <a:solidFill>
                  <a:srgbClr val="0000FF"/>
                </a:solidFill>
                <a:effectLst/>
                <a:latin typeface="Consolas" panose="020B0609020204030204" pitchFamily="49" charset="0"/>
                <a:cs typeface="Consolas" panose="020B0609020204030204" pitchFamily="49" charset="0"/>
              </a:rPr>
              <a:t>=&gt;</a:t>
            </a:r>
            <a:r>
              <a:rPr lang="en-US" sz="2400"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sz="2400" b="0" dirty="0">
                <a:solidFill>
                  <a:srgbClr val="795E26"/>
                </a:solidFill>
                <a:effectLst/>
                <a:latin typeface="Consolas" panose="020B0609020204030204" pitchFamily="49" charset="0"/>
                <a:cs typeface="Consolas" panose="020B0609020204030204" pitchFamily="49" charset="0"/>
              </a:rPr>
              <a:t>  it</a:t>
            </a:r>
            <a:r>
              <a:rPr lang="en-US" sz="2400" b="0" dirty="0">
                <a:solidFill>
                  <a:srgbClr val="3B3B3B"/>
                </a:solidFill>
                <a:effectLst/>
                <a:latin typeface="Consolas" panose="020B0609020204030204" pitchFamily="49" charset="0"/>
                <a:cs typeface="Consolas" panose="020B0609020204030204" pitchFamily="49" charset="0"/>
              </a:rPr>
              <a:t>(</a:t>
            </a:r>
            <a:r>
              <a:rPr lang="en-US" sz="2400" b="0" dirty="0">
                <a:solidFill>
                  <a:srgbClr val="A31515"/>
                </a:solidFill>
                <a:effectLst/>
                <a:latin typeface="Consolas" panose="020B0609020204030204" pitchFamily="49" charset="0"/>
                <a:cs typeface="Consolas" panose="020B0609020204030204" pitchFamily="49" charset="0"/>
              </a:rPr>
              <a:t>'should permit adding a student w/ same name as an existing student’</a:t>
            </a:r>
            <a:r>
              <a:rPr lang="en-US" sz="2400" b="0" dirty="0">
                <a:solidFill>
                  <a:srgbClr val="3B3B3B"/>
                </a:solidFill>
                <a:effectLst/>
                <a:latin typeface="Consolas" panose="020B0609020204030204" pitchFamily="49" charset="0"/>
                <a:cs typeface="Consolas" panose="020B0609020204030204" pitchFamily="49" charset="0"/>
              </a:rPr>
              <a:t>, () </a:t>
            </a:r>
            <a:r>
              <a:rPr lang="en-US" sz="2400" b="0" dirty="0">
                <a:solidFill>
                  <a:srgbClr val="0000FF"/>
                </a:solidFill>
                <a:effectLst/>
                <a:latin typeface="Consolas" panose="020B0609020204030204" pitchFamily="49" charset="0"/>
                <a:cs typeface="Consolas" panose="020B0609020204030204" pitchFamily="49" charset="0"/>
              </a:rPr>
              <a:t>=&gt;</a:t>
            </a:r>
            <a:r>
              <a:rPr lang="en-US" sz="2400"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sz="2400" b="0" dirty="0">
                <a:solidFill>
                  <a:srgbClr val="0000FF"/>
                </a:solidFill>
                <a:effectLst/>
                <a:latin typeface="Consolas" panose="020B0609020204030204" pitchFamily="49" charset="0"/>
                <a:cs typeface="Consolas" panose="020B0609020204030204" pitchFamily="49" charset="0"/>
              </a:rPr>
              <a:t>    const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70C1"/>
                </a:solidFill>
                <a:effectLst/>
                <a:latin typeface="Consolas" panose="020B0609020204030204" pitchFamily="49" charset="0"/>
                <a:cs typeface="Consolas" panose="020B0609020204030204" pitchFamily="49" charset="0"/>
              </a:rPr>
              <a:t>id1</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err="1">
                <a:solidFill>
                  <a:srgbClr val="001080"/>
                </a:solidFill>
                <a:effectLst/>
                <a:latin typeface="Consolas" panose="020B0609020204030204" pitchFamily="49" charset="0"/>
                <a:cs typeface="Consolas" panose="020B0609020204030204" pitchFamily="49" charset="0"/>
              </a:rPr>
              <a:t>db</a:t>
            </a:r>
            <a:r>
              <a:rPr lang="en-US" sz="2400" b="0" dirty="0" err="1">
                <a:solidFill>
                  <a:srgbClr val="3B3B3B"/>
                </a:solidFill>
                <a:effectLst/>
                <a:latin typeface="Consolas" panose="020B0609020204030204" pitchFamily="49" charset="0"/>
                <a:cs typeface="Consolas" panose="020B0609020204030204" pitchFamily="49" charset="0"/>
              </a:rPr>
              <a:t>.</a:t>
            </a:r>
            <a:r>
              <a:rPr lang="en-US" sz="2400" b="0" dirty="0" err="1">
                <a:solidFill>
                  <a:srgbClr val="795E26"/>
                </a:solidFill>
                <a:effectLst/>
                <a:latin typeface="Consolas" panose="020B0609020204030204" pitchFamily="49" charset="0"/>
                <a:cs typeface="Consolas" panose="020B0609020204030204" pitchFamily="49" charset="0"/>
              </a:rPr>
              <a:t>addStudent</a:t>
            </a:r>
            <a:r>
              <a:rPr lang="en-US" sz="2400" b="0" dirty="0">
                <a:solidFill>
                  <a:srgbClr val="3B3B3B"/>
                </a:solidFill>
                <a:effectLst/>
                <a:latin typeface="Consolas" panose="020B0609020204030204" pitchFamily="49" charset="0"/>
                <a:cs typeface="Consolas" panose="020B0609020204030204" pitchFamily="49" charset="0"/>
              </a:rPr>
              <a:t>(</a:t>
            </a:r>
            <a:r>
              <a:rPr lang="en-US" sz="2400" b="0" dirty="0">
                <a:solidFill>
                  <a:srgbClr val="A31515"/>
                </a:solidFill>
                <a:effectLst/>
                <a:latin typeface="Consolas" panose="020B0609020204030204" pitchFamily="49" charset="0"/>
                <a:cs typeface="Consolas" panose="020B0609020204030204" pitchFamily="49" charset="0"/>
              </a:rPr>
              <a:t>'</a:t>
            </a:r>
            <a:r>
              <a:rPr lang="en-US" sz="2400" b="0" dirty="0" err="1">
                <a:solidFill>
                  <a:srgbClr val="A31515"/>
                </a:solidFill>
                <a:effectLst/>
                <a:latin typeface="Consolas" panose="020B0609020204030204" pitchFamily="49" charset="0"/>
                <a:cs typeface="Consolas" panose="020B0609020204030204" pitchFamily="49" charset="0"/>
              </a:rPr>
              <a:t>blair</a:t>
            </a:r>
            <a:r>
              <a:rPr lang="en-US" sz="2400" b="0" dirty="0">
                <a:solidFill>
                  <a:srgbClr val="A31515"/>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400" b="0" dirty="0">
                <a:solidFill>
                  <a:srgbClr val="0000FF"/>
                </a:solidFill>
                <a:effectLst/>
                <a:latin typeface="Consolas" panose="020B0609020204030204" pitchFamily="49" charset="0"/>
                <a:cs typeface="Consolas" panose="020B0609020204030204" pitchFamily="49" charset="0"/>
              </a:rPr>
              <a:t>    const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70C1"/>
                </a:solidFill>
                <a:effectLst/>
                <a:latin typeface="Consolas" panose="020B0609020204030204" pitchFamily="49" charset="0"/>
                <a:cs typeface="Consolas" panose="020B0609020204030204" pitchFamily="49" charset="0"/>
              </a:rPr>
              <a:t>id2</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err="1">
                <a:solidFill>
                  <a:srgbClr val="001080"/>
                </a:solidFill>
                <a:effectLst/>
                <a:latin typeface="Consolas" panose="020B0609020204030204" pitchFamily="49" charset="0"/>
                <a:cs typeface="Consolas" panose="020B0609020204030204" pitchFamily="49" charset="0"/>
              </a:rPr>
              <a:t>db</a:t>
            </a:r>
            <a:r>
              <a:rPr lang="en-US" sz="2400" b="0" dirty="0" err="1">
                <a:solidFill>
                  <a:srgbClr val="3B3B3B"/>
                </a:solidFill>
                <a:effectLst/>
                <a:latin typeface="Consolas" panose="020B0609020204030204" pitchFamily="49" charset="0"/>
                <a:cs typeface="Consolas" panose="020B0609020204030204" pitchFamily="49" charset="0"/>
              </a:rPr>
              <a:t>.</a:t>
            </a:r>
            <a:r>
              <a:rPr lang="en-US" sz="2400" b="0" dirty="0" err="1">
                <a:solidFill>
                  <a:srgbClr val="795E26"/>
                </a:solidFill>
                <a:effectLst/>
                <a:latin typeface="Consolas" panose="020B0609020204030204" pitchFamily="49" charset="0"/>
                <a:cs typeface="Consolas" panose="020B0609020204030204" pitchFamily="49" charset="0"/>
              </a:rPr>
              <a:t>addStudent</a:t>
            </a:r>
            <a:r>
              <a:rPr lang="en-US" sz="2400" b="0" dirty="0">
                <a:solidFill>
                  <a:srgbClr val="3B3B3B"/>
                </a:solidFill>
                <a:effectLst/>
                <a:latin typeface="Consolas" panose="020B0609020204030204" pitchFamily="49" charset="0"/>
                <a:cs typeface="Consolas" panose="020B0609020204030204" pitchFamily="49" charset="0"/>
              </a:rPr>
              <a:t>(</a:t>
            </a:r>
            <a:r>
              <a:rPr lang="en-US" sz="2400" b="0" dirty="0">
                <a:solidFill>
                  <a:srgbClr val="A31515"/>
                </a:solidFill>
                <a:effectLst/>
                <a:latin typeface="Consolas" panose="020B0609020204030204" pitchFamily="49" charset="0"/>
                <a:cs typeface="Consolas" panose="020B0609020204030204" pitchFamily="49" charset="0"/>
              </a:rPr>
              <a:t>'</a:t>
            </a:r>
            <a:r>
              <a:rPr lang="en-US" sz="2400" b="0" dirty="0" err="1">
                <a:solidFill>
                  <a:srgbClr val="A31515"/>
                </a:solidFill>
                <a:effectLst/>
                <a:latin typeface="Consolas" panose="020B0609020204030204" pitchFamily="49" charset="0"/>
                <a:cs typeface="Consolas" panose="020B0609020204030204" pitchFamily="49" charset="0"/>
              </a:rPr>
              <a:t>blair</a:t>
            </a:r>
            <a:r>
              <a:rPr lang="en-US" sz="2400" b="0" dirty="0">
                <a:solidFill>
                  <a:srgbClr val="A31515"/>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400" b="0" dirty="0">
                <a:solidFill>
                  <a:srgbClr val="795E26"/>
                </a:solidFill>
                <a:effectLst/>
                <a:latin typeface="Consolas" panose="020B0609020204030204" pitchFamily="49" charset="0"/>
                <a:cs typeface="Consolas" panose="020B0609020204030204" pitchFamily="49" charset="0"/>
              </a:rPr>
              <a:t>    expect</a:t>
            </a:r>
            <a:r>
              <a:rPr lang="en-US" sz="2400" b="0" dirty="0">
                <a:solidFill>
                  <a:srgbClr val="3B3B3B"/>
                </a:solidFill>
                <a:effectLst/>
                <a:latin typeface="Consolas" panose="020B0609020204030204" pitchFamily="49" charset="0"/>
                <a:cs typeface="Consolas" panose="020B0609020204030204" pitchFamily="49" charset="0"/>
              </a:rPr>
              <a:t>(</a:t>
            </a:r>
            <a:r>
              <a:rPr lang="en-US" sz="2400" b="0" dirty="0">
                <a:solidFill>
                  <a:srgbClr val="0070C1"/>
                </a:solidFill>
                <a:effectLst/>
                <a:latin typeface="Consolas" panose="020B0609020204030204" pitchFamily="49" charset="0"/>
                <a:cs typeface="Consolas" panose="020B0609020204030204" pitchFamily="49" charset="0"/>
              </a:rPr>
              <a:t>id1</a:t>
            </a:r>
            <a:r>
              <a:rPr lang="en-US" sz="2400" b="0" dirty="0">
                <a:solidFill>
                  <a:srgbClr val="3B3B3B"/>
                </a:solidFill>
                <a:effectLst/>
                <a:latin typeface="Consolas" panose="020B0609020204030204" pitchFamily="49" charset="0"/>
                <a:cs typeface="Consolas" panose="020B0609020204030204" pitchFamily="49" charset="0"/>
              </a:rPr>
              <a:t>).</a:t>
            </a:r>
            <a:r>
              <a:rPr lang="en-US" sz="2400" b="0" dirty="0" err="1">
                <a:solidFill>
                  <a:srgbClr val="001080"/>
                </a:solidFill>
                <a:effectLst/>
                <a:latin typeface="Consolas" panose="020B0609020204030204" pitchFamily="49" charset="0"/>
                <a:cs typeface="Consolas" panose="020B0609020204030204" pitchFamily="49" charset="0"/>
              </a:rPr>
              <a:t>not</a:t>
            </a:r>
            <a:r>
              <a:rPr lang="en-US" sz="2400" b="0" dirty="0" err="1">
                <a:solidFill>
                  <a:srgbClr val="3B3B3B"/>
                </a:solidFill>
                <a:effectLst/>
                <a:latin typeface="Consolas" panose="020B0609020204030204" pitchFamily="49" charset="0"/>
                <a:cs typeface="Consolas" panose="020B0609020204030204" pitchFamily="49" charset="0"/>
              </a:rPr>
              <a:t>.</a:t>
            </a:r>
            <a:r>
              <a:rPr lang="en-US" sz="2400" b="0" dirty="0" err="1">
                <a:solidFill>
                  <a:srgbClr val="795E26"/>
                </a:solidFill>
                <a:effectLst/>
                <a:latin typeface="Consolas" panose="020B0609020204030204" pitchFamily="49" charset="0"/>
                <a:cs typeface="Consolas" panose="020B0609020204030204" pitchFamily="49" charset="0"/>
              </a:rPr>
              <a:t>toEqual</a:t>
            </a:r>
            <a:r>
              <a:rPr lang="en-US" sz="2400" b="0" dirty="0">
                <a:solidFill>
                  <a:srgbClr val="3B3B3B"/>
                </a:solidFill>
                <a:effectLst/>
                <a:latin typeface="Consolas" panose="020B0609020204030204" pitchFamily="49" charset="0"/>
                <a:cs typeface="Consolas" panose="020B0609020204030204" pitchFamily="49" charset="0"/>
              </a:rPr>
              <a:t>(</a:t>
            </a:r>
            <a:r>
              <a:rPr lang="en-US" sz="2400" b="0" dirty="0">
                <a:solidFill>
                  <a:srgbClr val="0070C1"/>
                </a:solidFill>
                <a:effectLst/>
                <a:latin typeface="Consolas" panose="020B0609020204030204" pitchFamily="49" charset="0"/>
                <a:cs typeface="Consolas" panose="020B0609020204030204" pitchFamily="49" charset="0"/>
              </a:rPr>
              <a:t>id2</a:t>
            </a:r>
            <a:r>
              <a:rPr lang="en-US" sz="2400" b="0" dirty="0">
                <a:solidFill>
                  <a:srgbClr val="3B3B3B"/>
                </a:solidFill>
                <a:effectLst/>
                <a:latin typeface="Consolas" panose="020B0609020204030204" pitchFamily="49" charset="0"/>
                <a:cs typeface="Consolas" panose="020B0609020204030204" pitchFamily="49" charset="0"/>
              </a:rPr>
              <a:t>);</a:t>
            </a:r>
          </a:p>
          <a:p>
            <a:pPr>
              <a:lnSpc>
                <a:spcPct val="110000"/>
              </a:lnSpc>
            </a:pPr>
            <a:r>
              <a:rPr lang="en-US" sz="2400"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sz="2400" b="0" dirty="0">
                <a:solidFill>
                  <a:srgbClr val="3B3B3B"/>
                </a:solidFill>
                <a:effectLst/>
                <a:latin typeface="Consolas" panose="020B0609020204030204" pitchFamily="49" charset="0"/>
                <a:cs typeface="Consolas" panose="020B0609020204030204" pitchFamily="49" charset="0"/>
              </a:rPr>
              <a:t>});</a:t>
            </a:r>
          </a:p>
        </p:txBody>
      </p:sp>
    </p:spTree>
    <p:extLst>
      <p:ext uri="{BB962C8B-B14F-4D97-AF65-F5344CB8AC3E}">
        <p14:creationId xmlns:p14="http://schemas.microsoft.com/office/powerpoint/2010/main" val="915558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B11B3-7246-B77B-3BAC-910946C071BD}"/>
              </a:ext>
            </a:extLst>
          </p:cNvPr>
          <p:cNvSpPr>
            <a:spLocks noGrp="1"/>
          </p:cNvSpPr>
          <p:nvPr>
            <p:ph type="title"/>
          </p:nvPr>
        </p:nvSpPr>
        <p:spPr/>
        <p:txBody>
          <a:bodyPr/>
          <a:lstStyle/>
          <a:p>
            <a:r>
              <a:rPr lang="en-US" dirty="0"/>
              <a:t>Tests from testable behaviors (4)</a:t>
            </a:r>
          </a:p>
        </p:txBody>
      </p:sp>
      <p:sp>
        <p:nvSpPr>
          <p:cNvPr id="4" name="Slide Number Placeholder 3">
            <a:extLst>
              <a:ext uri="{FF2B5EF4-FFF2-40B4-BE49-F238E27FC236}">
                <a16:creationId xmlns:a16="http://schemas.microsoft.com/office/drawing/2014/main" id="{C8D87BFF-E4CA-D6D2-C913-85A35473976E}"/>
              </a:ext>
            </a:extLst>
          </p:cNvPr>
          <p:cNvSpPr>
            <a:spLocks noGrp="1"/>
          </p:cNvSpPr>
          <p:nvPr>
            <p:ph type="sldNum" sz="quarter" idx="12"/>
          </p:nvPr>
        </p:nvSpPr>
        <p:spPr/>
        <p:txBody>
          <a:bodyPr/>
          <a:lstStyle/>
          <a:p>
            <a:fld id="{20F37917-FD3A-4669-9018-DA04BCDD3D75}" type="slidenum">
              <a:rPr lang="en-US" smtClean="0"/>
              <a:t>22</a:t>
            </a:fld>
            <a:endParaRPr lang="en-US"/>
          </a:p>
        </p:txBody>
      </p:sp>
      <p:sp>
        <p:nvSpPr>
          <p:cNvPr id="8" name="TextBox 7">
            <a:extLst>
              <a:ext uri="{FF2B5EF4-FFF2-40B4-BE49-F238E27FC236}">
                <a16:creationId xmlns:a16="http://schemas.microsoft.com/office/drawing/2014/main" id="{581425FB-CA82-EBC6-463A-2E798621DBF3}"/>
              </a:ext>
            </a:extLst>
          </p:cNvPr>
          <p:cNvSpPr txBox="1"/>
          <p:nvPr/>
        </p:nvSpPr>
        <p:spPr>
          <a:xfrm>
            <a:off x="838200" y="1670087"/>
            <a:ext cx="10515600" cy="304698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sz="2400" b="0" dirty="0">
                <a:solidFill>
                  <a:srgbClr val="795E26"/>
                </a:solidFill>
                <a:effectLst/>
                <a:latin typeface="Consolas" panose="020B0609020204030204" pitchFamily="49" charset="0"/>
              </a:rPr>
              <a:t>test</a:t>
            </a:r>
            <a:r>
              <a:rPr lang="en-US" sz="2400" b="0" dirty="0">
                <a:solidFill>
                  <a:srgbClr val="000000"/>
                </a:solidFill>
                <a:effectLst/>
                <a:latin typeface="Consolas" panose="020B0609020204030204" pitchFamily="49" charset="0"/>
              </a:rPr>
              <a:t>(</a:t>
            </a:r>
            <a:r>
              <a:rPr lang="en-US" sz="2400" b="0" dirty="0">
                <a:solidFill>
                  <a:srgbClr val="A31515"/>
                </a:solidFill>
                <a:effectLst/>
                <a:latin typeface="Consolas" panose="020B0609020204030204" pitchFamily="49" charset="0"/>
              </a:rPr>
              <a:t>'</a:t>
            </a:r>
            <a:r>
              <a:rPr lang="en-US" sz="2400" b="0" dirty="0" err="1">
                <a:solidFill>
                  <a:srgbClr val="A31515"/>
                </a:solidFill>
                <a:effectLst/>
                <a:latin typeface="Consolas" panose="020B0609020204030204" pitchFamily="49" charset="0"/>
              </a:rPr>
              <a:t>getTranscript</a:t>
            </a:r>
            <a:r>
              <a:rPr lang="en-US" sz="2400" b="0" dirty="0">
                <a:solidFill>
                  <a:srgbClr val="A31515"/>
                </a:solidFill>
                <a:effectLst/>
                <a:latin typeface="Consolas" panose="020B0609020204030204" pitchFamily="49" charset="0"/>
              </a:rPr>
              <a:t> should return the right transcript'</a:t>
            </a:r>
            <a:r>
              <a:rPr lang="en-US" sz="2400" b="0" dirty="0">
                <a:solidFill>
                  <a:srgbClr val="000000"/>
                </a:solidFill>
                <a:effectLst/>
                <a:latin typeface="Consolas" panose="020B0609020204030204" pitchFamily="49" charset="0"/>
              </a:rPr>
              <a:t>,</a:t>
            </a:r>
          </a:p>
          <a:p>
            <a:r>
              <a:rPr lang="en-US" sz="2400" b="0" dirty="0">
                <a:solidFill>
                  <a:srgbClr val="000000"/>
                </a:solidFill>
                <a:effectLst/>
                <a:latin typeface="Consolas" panose="020B0609020204030204" pitchFamily="49" charset="0"/>
              </a:rPr>
              <a:t>    () </a:t>
            </a:r>
            <a:r>
              <a:rPr lang="en-US" sz="2400" b="0" dirty="0">
                <a:solidFill>
                  <a:srgbClr val="0000FF"/>
                </a:solidFill>
                <a:effectLst/>
                <a:latin typeface="Consolas" panose="020B0609020204030204" pitchFamily="49" charset="0"/>
              </a:rPr>
              <a:t>=&gt;</a:t>
            </a:r>
            <a:r>
              <a:rPr lang="en-US" sz="2400" b="0" dirty="0">
                <a:solidFill>
                  <a:srgbClr val="000000"/>
                </a:solidFill>
                <a:effectLst/>
                <a:latin typeface="Consolas" panose="020B0609020204030204" pitchFamily="49" charset="0"/>
              </a:rPr>
              <a:t> {</a:t>
            </a: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add a student, getting an ID</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add some grades for that student</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retrieve the transcript for that ID</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check to see that the retrieved grades are </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exactly the ones you added.    </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p>
        </p:txBody>
      </p:sp>
    </p:spTree>
    <p:extLst>
      <p:ext uri="{BB962C8B-B14F-4D97-AF65-F5344CB8AC3E}">
        <p14:creationId xmlns:p14="http://schemas.microsoft.com/office/powerpoint/2010/main" val="10409183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B11B3-7246-B77B-3BAC-910946C071BD}"/>
              </a:ext>
            </a:extLst>
          </p:cNvPr>
          <p:cNvSpPr>
            <a:spLocks noGrp="1"/>
          </p:cNvSpPr>
          <p:nvPr>
            <p:ph type="title"/>
          </p:nvPr>
        </p:nvSpPr>
        <p:spPr/>
        <p:txBody>
          <a:bodyPr/>
          <a:lstStyle/>
          <a:p>
            <a:r>
              <a:rPr lang="en-US" dirty="0"/>
              <a:t>Tests from testable behaviors (5)</a:t>
            </a:r>
          </a:p>
        </p:txBody>
      </p:sp>
      <p:sp>
        <p:nvSpPr>
          <p:cNvPr id="4" name="Slide Number Placeholder 3">
            <a:extLst>
              <a:ext uri="{FF2B5EF4-FFF2-40B4-BE49-F238E27FC236}">
                <a16:creationId xmlns:a16="http://schemas.microsoft.com/office/drawing/2014/main" id="{C8D87BFF-E4CA-D6D2-C913-85A35473976E}"/>
              </a:ext>
            </a:extLst>
          </p:cNvPr>
          <p:cNvSpPr>
            <a:spLocks noGrp="1"/>
          </p:cNvSpPr>
          <p:nvPr>
            <p:ph type="sldNum" sz="quarter" idx="12"/>
          </p:nvPr>
        </p:nvSpPr>
        <p:spPr/>
        <p:txBody>
          <a:bodyPr/>
          <a:lstStyle/>
          <a:p>
            <a:fld id="{20F37917-FD3A-4669-9018-DA04BCDD3D75}" type="slidenum">
              <a:rPr lang="en-US" smtClean="0"/>
              <a:t>23</a:t>
            </a:fld>
            <a:endParaRPr lang="en-US"/>
          </a:p>
        </p:txBody>
      </p:sp>
      <p:sp>
        <p:nvSpPr>
          <p:cNvPr id="5" name="TextBox 4">
            <a:extLst>
              <a:ext uri="{FF2B5EF4-FFF2-40B4-BE49-F238E27FC236}">
                <a16:creationId xmlns:a16="http://schemas.microsoft.com/office/drawing/2014/main" id="{4FD137BF-4C18-08D0-C969-17DD691DFA75}"/>
              </a:ext>
            </a:extLst>
          </p:cNvPr>
          <p:cNvSpPr txBox="1"/>
          <p:nvPr/>
        </p:nvSpPr>
        <p:spPr>
          <a:xfrm>
            <a:off x="944696" y="1802289"/>
            <a:ext cx="9323024" cy="304698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sz="2400" b="0" dirty="0">
                <a:solidFill>
                  <a:srgbClr val="795E26"/>
                </a:solidFill>
                <a:effectLst/>
                <a:latin typeface="Consolas" panose="020B0609020204030204" pitchFamily="49" charset="0"/>
              </a:rPr>
              <a:t>test</a:t>
            </a:r>
            <a:r>
              <a:rPr lang="en-US" sz="2400" b="0" dirty="0">
                <a:solidFill>
                  <a:srgbClr val="000000"/>
                </a:solidFill>
                <a:effectLst/>
                <a:latin typeface="Consolas" panose="020B0609020204030204" pitchFamily="49" charset="0"/>
              </a:rPr>
              <a:t>(</a:t>
            </a:r>
            <a:r>
              <a:rPr lang="en-US" sz="2400" b="0" dirty="0">
                <a:solidFill>
                  <a:srgbClr val="A31515"/>
                </a:solidFill>
                <a:effectLst/>
                <a:latin typeface="Consolas" panose="020B0609020204030204" pitchFamily="49" charset="0"/>
              </a:rPr>
              <a:t>'</a:t>
            </a:r>
            <a:r>
              <a:rPr lang="en-US" sz="2400" b="0" dirty="0" err="1">
                <a:solidFill>
                  <a:srgbClr val="A31515"/>
                </a:solidFill>
                <a:effectLst/>
                <a:latin typeface="Consolas" panose="020B0609020204030204" pitchFamily="49" charset="0"/>
              </a:rPr>
              <a:t>getTranscript</a:t>
            </a:r>
            <a:r>
              <a:rPr lang="en-US" sz="2400" b="0" dirty="0">
                <a:solidFill>
                  <a:srgbClr val="A31515"/>
                </a:solidFill>
                <a:effectLst/>
                <a:latin typeface="Consolas" panose="020B0609020204030204" pitchFamily="49" charset="0"/>
              </a:rPr>
              <a:t> should throw an error when given a bad ID'</a:t>
            </a:r>
            <a:r>
              <a:rPr lang="en-US" sz="2400" b="0" dirty="0">
                <a:solidFill>
                  <a:srgbClr val="000000"/>
                </a:solidFill>
                <a:effectLst/>
                <a:latin typeface="Consolas" panose="020B0609020204030204" pitchFamily="49" charset="0"/>
              </a:rPr>
              <a:t>,</a:t>
            </a:r>
          </a:p>
          <a:p>
            <a:r>
              <a:rPr lang="en-US" sz="2400" b="0" dirty="0">
                <a:solidFill>
                  <a:srgbClr val="000000"/>
                </a:solidFill>
                <a:effectLst/>
                <a:latin typeface="Consolas" panose="020B0609020204030204" pitchFamily="49" charset="0"/>
              </a:rPr>
              <a:t>    () </a:t>
            </a:r>
            <a:r>
              <a:rPr lang="en-US" sz="2400" b="0" dirty="0">
                <a:solidFill>
                  <a:srgbClr val="0000FF"/>
                </a:solidFill>
                <a:effectLst/>
                <a:latin typeface="Consolas" panose="020B0609020204030204" pitchFamily="49" charset="0"/>
              </a:rPr>
              <a:t>=&gt;</a:t>
            </a:r>
            <a:r>
              <a:rPr lang="en-US" sz="2400" b="0" dirty="0">
                <a:solidFill>
                  <a:srgbClr val="000000"/>
                </a:solidFill>
                <a:effectLst/>
                <a:latin typeface="Consolas" panose="020B0609020204030204" pitchFamily="49" charset="0"/>
              </a:rPr>
              <a:t> {</a:t>
            </a: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in an empty database, all IDs are bad :)</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Note: the expression you expect to throw </a:t>
            </a:r>
          </a:p>
          <a:p>
            <a:r>
              <a:rPr lang="en-US" sz="2400" dirty="0">
                <a:solidFill>
                  <a:srgbClr val="008000"/>
                </a:solidFill>
                <a:latin typeface="Consolas" panose="020B0609020204030204" pitchFamily="49" charset="0"/>
              </a:rPr>
              <a:t>      // </a:t>
            </a:r>
            <a:r>
              <a:rPr lang="en-US" sz="2400" b="0" dirty="0">
                <a:solidFill>
                  <a:srgbClr val="008000"/>
                </a:solidFill>
                <a:effectLst/>
                <a:latin typeface="Consolas" panose="020B0609020204030204" pitchFamily="49" charset="0"/>
              </a:rPr>
              <a:t>must be wrapped in a (() =&gt; ...)</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795E26"/>
                </a:solidFill>
                <a:effectLst/>
                <a:latin typeface="Consolas" panose="020B0609020204030204" pitchFamily="49" charset="0"/>
              </a:rPr>
              <a:t>expect</a:t>
            </a:r>
            <a:r>
              <a:rPr lang="en-US" sz="2400" b="0" dirty="0">
                <a:solidFill>
                  <a:srgbClr val="000000"/>
                </a:solidFill>
                <a:effectLst/>
                <a:latin typeface="Consolas" panose="020B0609020204030204" pitchFamily="49" charset="0"/>
              </a:rPr>
              <a:t>(() </a:t>
            </a:r>
            <a:r>
              <a:rPr lang="en-US" sz="2400" b="0" dirty="0">
                <a:solidFill>
                  <a:srgbClr val="0000FF"/>
                </a:solidFill>
                <a:effectLst/>
                <a:latin typeface="Consolas" panose="020B0609020204030204" pitchFamily="49" charset="0"/>
              </a:rPr>
              <a:t>=&gt;</a:t>
            </a:r>
            <a:r>
              <a:rPr lang="en-US" sz="2400" b="0" dirty="0">
                <a:solidFill>
                  <a:srgbClr val="000000"/>
                </a:solidFill>
                <a:effectLst/>
                <a:latin typeface="Consolas" panose="020B0609020204030204" pitchFamily="49" charset="0"/>
              </a:rPr>
              <a:t> </a:t>
            </a:r>
            <a:r>
              <a:rPr lang="en-US" sz="2400" b="0" dirty="0" err="1">
                <a:solidFill>
                  <a:srgbClr val="001080"/>
                </a:solidFill>
                <a:effectLst/>
                <a:latin typeface="Consolas" panose="020B0609020204030204" pitchFamily="49" charset="0"/>
              </a:rPr>
              <a:t>db</a:t>
            </a:r>
            <a:r>
              <a:rPr lang="en-US" sz="2400" b="0" dirty="0" err="1">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getTranscript</a:t>
            </a:r>
            <a:r>
              <a:rPr lang="en-US" sz="2400" b="0" dirty="0">
                <a:solidFill>
                  <a:srgbClr val="000000"/>
                </a:solidFill>
                <a:effectLst/>
                <a:latin typeface="Consolas" panose="020B0609020204030204" pitchFamily="49" charset="0"/>
              </a:rPr>
              <a:t>(</a:t>
            </a:r>
            <a:r>
              <a:rPr lang="en-US" sz="2400" b="0" dirty="0">
                <a:solidFill>
                  <a:srgbClr val="098658"/>
                </a:solidFill>
                <a:effectLst/>
                <a:latin typeface="Consolas" panose="020B0609020204030204" pitchFamily="49" charset="0"/>
              </a:rPr>
              <a:t>1</a:t>
            </a:r>
            <a:r>
              <a:rPr lang="en-US" sz="2400" b="0" dirty="0">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toThrowError</a:t>
            </a:r>
            <a:r>
              <a:rPr lang="en-US" sz="2400" b="0" dirty="0">
                <a:solidFill>
                  <a:srgbClr val="000000"/>
                </a:solidFill>
                <a:effectLst/>
                <a:latin typeface="Consolas" panose="020B0609020204030204" pitchFamily="49" charset="0"/>
              </a:rPr>
              <a:t>()</a:t>
            </a:r>
          </a:p>
          <a:p>
            <a:r>
              <a:rPr lang="en-US" sz="2400" b="0" dirty="0">
                <a:solidFill>
                  <a:srgbClr val="000000"/>
                </a:solidFill>
                <a:effectLst/>
                <a:latin typeface="Consolas" panose="020B0609020204030204" pitchFamily="49" charset="0"/>
              </a:rPr>
              <a:t>    });</a:t>
            </a:r>
          </a:p>
        </p:txBody>
      </p:sp>
    </p:spTree>
    <p:extLst>
      <p:ext uri="{BB962C8B-B14F-4D97-AF65-F5344CB8AC3E}">
        <p14:creationId xmlns:p14="http://schemas.microsoft.com/office/powerpoint/2010/main" val="7299264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E5570-A104-5A42-4842-1916086662FE}"/>
              </a:ext>
            </a:extLst>
          </p:cNvPr>
          <p:cNvSpPr>
            <a:spLocks noGrp="1"/>
          </p:cNvSpPr>
          <p:nvPr>
            <p:ph type="title"/>
          </p:nvPr>
        </p:nvSpPr>
        <p:spPr/>
        <p:txBody>
          <a:bodyPr>
            <a:normAutofit/>
          </a:bodyPr>
          <a:lstStyle/>
          <a:p>
            <a:r>
              <a:rPr lang="en-US" sz="3600" dirty="0"/>
              <a:t>Now we can write some code</a:t>
            </a:r>
          </a:p>
        </p:txBody>
      </p:sp>
      <p:sp>
        <p:nvSpPr>
          <p:cNvPr id="4" name="Slide Number Placeholder 3">
            <a:extLst>
              <a:ext uri="{FF2B5EF4-FFF2-40B4-BE49-F238E27FC236}">
                <a16:creationId xmlns:a16="http://schemas.microsoft.com/office/drawing/2014/main" id="{E3C3F415-8138-109D-2A07-21772E35CB5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F37917-FD3A-4669-9018-DA04BCDD3D75}"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Rectangle: Rounded Corners 2">
            <a:extLst>
              <a:ext uri="{FF2B5EF4-FFF2-40B4-BE49-F238E27FC236}">
                <a16:creationId xmlns:a16="http://schemas.microsoft.com/office/drawing/2014/main" id="{223BE4B0-190C-2151-33AD-C2DCC3EBCB82}"/>
              </a:ext>
            </a:extLst>
          </p:cNvPr>
          <p:cNvSpPr/>
          <p:nvPr/>
        </p:nvSpPr>
        <p:spPr>
          <a:xfrm>
            <a:off x="8312425" y="278468"/>
            <a:ext cx="3485322" cy="768626"/>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t>
            </a:r>
            <a:r>
              <a:rPr lang="en-US" sz="2400" dirty="0" err="1">
                <a:solidFill>
                  <a:schemeClr val="tx1"/>
                </a:solidFill>
              </a:rPr>
              <a:t>transcript.service.ts</a:t>
            </a:r>
            <a:endParaRPr lang="en-US" sz="2400" dirty="0">
              <a:solidFill>
                <a:schemeClr val="tx1"/>
              </a:solidFill>
            </a:endParaRPr>
          </a:p>
        </p:txBody>
      </p:sp>
      <p:sp>
        <p:nvSpPr>
          <p:cNvPr id="7" name="TextBox 6">
            <a:extLst>
              <a:ext uri="{FF2B5EF4-FFF2-40B4-BE49-F238E27FC236}">
                <a16:creationId xmlns:a16="http://schemas.microsoft.com/office/drawing/2014/main" id="{0C474F46-E19B-3FB5-3D07-CB793D2C4FF7}"/>
              </a:ext>
            </a:extLst>
          </p:cNvPr>
          <p:cNvSpPr txBox="1"/>
          <p:nvPr/>
        </p:nvSpPr>
        <p:spPr>
          <a:xfrm>
            <a:off x="2806147" y="2963103"/>
            <a:ext cx="6096000" cy="465897"/>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ts val="1425"/>
              </a:lnSpc>
              <a:buNone/>
            </a:pPr>
            <a:br>
              <a:rPr lang="en-US" b="0">
                <a:solidFill>
                  <a:srgbClr val="3B3B3B"/>
                </a:solidFill>
                <a:effectLst/>
                <a:latin typeface="Consolas" panose="020B0609020204030204" pitchFamily="49" charset="0"/>
              </a:rPr>
            </a:br>
            <a:endParaRPr lang="en-US" b="0">
              <a:solidFill>
                <a:srgbClr val="3B3B3B"/>
              </a:solidFill>
              <a:effectLst/>
              <a:latin typeface="Consolas" panose="020B0609020204030204" pitchFamily="49" charset="0"/>
            </a:endParaRPr>
          </a:p>
        </p:txBody>
      </p:sp>
      <p:sp>
        <p:nvSpPr>
          <p:cNvPr id="11" name="TextBox 10">
            <a:extLst>
              <a:ext uri="{FF2B5EF4-FFF2-40B4-BE49-F238E27FC236}">
                <a16:creationId xmlns:a16="http://schemas.microsoft.com/office/drawing/2014/main" id="{F2CE2228-0D19-269D-585A-8F8C1CBFA706}"/>
              </a:ext>
            </a:extLst>
          </p:cNvPr>
          <p:cNvSpPr txBox="1"/>
          <p:nvPr/>
        </p:nvSpPr>
        <p:spPr>
          <a:xfrm>
            <a:off x="838200" y="1325562"/>
            <a:ext cx="11887200" cy="6247864"/>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buNone/>
            </a:pPr>
            <a:r>
              <a:rPr lang="en-US" sz="2000" b="0" dirty="0">
                <a:solidFill>
                  <a:srgbClr val="AF00DB"/>
                </a:solidFill>
                <a:effectLst/>
                <a:latin typeface="Consolas" panose="020B0609020204030204" pitchFamily="49" charset="0"/>
              </a:rPr>
              <a:t>import</a:t>
            </a:r>
            <a:r>
              <a:rPr lang="en-US" sz="2000" b="0" dirty="0">
                <a:solidFill>
                  <a:srgbClr val="3B3B3B"/>
                </a:solidFill>
                <a:effectLst/>
                <a:latin typeface="Consolas" panose="020B0609020204030204" pitchFamily="49" charset="0"/>
              </a:rPr>
              <a:t> { </a:t>
            </a:r>
            <a:r>
              <a:rPr lang="en-US" sz="2000" b="0" dirty="0">
                <a:solidFill>
                  <a:srgbClr val="AF00DB"/>
                </a:solidFill>
                <a:effectLst/>
                <a:latin typeface="Consolas" panose="020B0609020204030204" pitchFamily="49" charset="0"/>
              </a:rPr>
              <a:t>type</a:t>
            </a:r>
            <a:r>
              <a:rPr lang="en-US" sz="2000" b="0" dirty="0">
                <a:solidFill>
                  <a:srgbClr val="3B3B3B"/>
                </a:solidFill>
                <a:effectLst/>
                <a:latin typeface="Consolas" panose="020B0609020204030204" pitchFamily="49" charset="0"/>
              </a:rPr>
              <a:t> </a:t>
            </a:r>
            <a:r>
              <a:rPr lang="en-US" sz="2000" b="0" dirty="0" err="1">
                <a:solidFill>
                  <a:srgbClr val="001080"/>
                </a:solidFill>
                <a:effectLst/>
                <a:latin typeface="Consolas" panose="020B0609020204030204" pitchFamily="49" charset="0"/>
              </a:rPr>
              <a:t>StudentID</a:t>
            </a: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type</a:t>
            </a:r>
            <a:r>
              <a:rPr lang="en-US" sz="2000" b="0" dirty="0">
                <a:solidFill>
                  <a:srgbClr val="3B3B3B"/>
                </a:solidFill>
                <a:effectLst/>
                <a:latin typeface="Consolas" panose="020B0609020204030204" pitchFamily="49" charset="0"/>
              </a:rPr>
              <a:t> </a:t>
            </a:r>
            <a:r>
              <a:rPr lang="en-US" sz="2000" b="0" dirty="0">
                <a:solidFill>
                  <a:srgbClr val="001080"/>
                </a:solidFill>
                <a:effectLst/>
                <a:latin typeface="Consolas" panose="020B0609020204030204" pitchFamily="49" charset="0"/>
              </a:rPr>
              <a:t>Student</a:t>
            </a: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type</a:t>
            </a:r>
            <a:r>
              <a:rPr lang="en-US" sz="2000" b="0" dirty="0">
                <a:solidFill>
                  <a:srgbClr val="3B3B3B"/>
                </a:solidFill>
                <a:effectLst/>
                <a:latin typeface="Consolas" panose="020B0609020204030204" pitchFamily="49" charset="0"/>
              </a:rPr>
              <a:t> </a:t>
            </a:r>
            <a:r>
              <a:rPr lang="en-US" sz="2000" b="0" dirty="0">
                <a:solidFill>
                  <a:srgbClr val="001080"/>
                </a:solidFill>
                <a:effectLst/>
                <a:latin typeface="Consolas" panose="020B0609020204030204" pitchFamily="49" charset="0"/>
              </a:rPr>
              <a:t>Course</a:t>
            </a: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type</a:t>
            </a:r>
            <a:r>
              <a:rPr lang="en-US" sz="2000" b="0" dirty="0">
                <a:solidFill>
                  <a:srgbClr val="3B3B3B"/>
                </a:solidFill>
                <a:effectLst/>
                <a:latin typeface="Consolas" panose="020B0609020204030204" pitchFamily="49" charset="0"/>
              </a:rPr>
              <a:t> </a:t>
            </a:r>
            <a:r>
              <a:rPr lang="en-US" sz="2000" b="0" dirty="0" err="1">
                <a:solidFill>
                  <a:srgbClr val="001080"/>
                </a:solidFill>
                <a:effectLst/>
                <a:latin typeface="Consolas" panose="020B0609020204030204" pitchFamily="49" charset="0"/>
              </a:rPr>
              <a:t>CourseGrade</a:t>
            </a:r>
            <a:r>
              <a:rPr lang="en-US" sz="2000" b="0" dirty="0">
                <a:solidFill>
                  <a:srgbClr val="3B3B3B"/>
                </a:solidFill>
                <a:effectLst/>
                <a:latin typeface="Consolas" panose="020B0609020204030204" pitchFamily="49" charset="0"/>
              </a:rPr>
              <a:t>, </a:t>
            </a:r>
          </a:p>
          <a:p>
            <a:pPr>
              <a:buNone/>
            </a:pPr>
            <a:r>
              <a:rPr lang="en-US" sz="2000" dirty="0">
                <a:solidFill>
                  <a:srgbClr val="3B3B3B"/>
                </a:solidFill>
                <a:latin typeface="Consolas" panose="020B0609020204030204" pitchFamily="49" charset="0"/>
              </a:rPr>
              <a:t>         </a:t>
            </a:r>
            <a:r>
              <a:rPr lang="en-US" sz="2000" b="0" dirty="0">
                <a:solidFill>
                  <a:srgbClr val="AF00DB"/>
                </a:solidFill>
                <a:effectLst/>
                <a:latin typeface="Consolas" panose="020B0609020204030204" pitchFamily="49" charset="0"/>
              </a:rPr>
              <a:t>type</a:t>
            </a:r>
            <a:r>
              <a:rPr lang="en-US" sz="2000" b="0" dirty="0">
                <a:solidFill>
                  <a:srgbClr val="3B3B3B"/>
                </a:solidFill>
                <a:effectLst/>
                <a:latin typeface="Consolas" panose="020B0609020204030204" pitchFamily="49" charset="0"/>
              </a:rPr>
              <a:t> </a:t>
            </a:r>
            <a:r>
              <a:rPr lang="en-US" sz="2000" b="0" dirty="0">
                <a:solidFill>
                  <a:srgbClr val="001080"/>
                </a:solidFill>
                <a:effectLst/>
                <a:latin typeface="Consolas" panose="020B0609020204030204" pitchFamily="49" charset="0"/>
              </a:rPr>
              <a:t>Transcript</a:t>
            </a:r>
            <a:r>
              <a:rPr lang="en-US" sz="2000" dirty="0">
                <a:solidFill>
                  <a:srgbClr val="3B3B3B"/>
                </a:solidFill>
                <a:latin typeface="Consolas" panose="020B0609020204030204" pitchFamily="49" charset="0"/>
              </a:rPr>
              <a:t> </a:t>
            </a: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from</a:t>
            </a:r>
            <a:r>
              <a:rPr lang="en-US" sz="2000" b="0" dirty="0">
                <a:solidFill>
                  <a:srgbClr val="3B3B3B"/>
                </a:solidFill>
                <a:effectLst/>
                <a:latin typeface="Consolas" panose="020B0609020204030204" pitchFamily="49" charset="0"/>
              </a:rPr>
              <a:t> </a:t>
            </a:r>
            <a:r>
              <a:rPr lang="en-US" sz="2000" b="0" dirty="0">
                <a:solidFill>
                  <a:srgbClr val="A31515"/>
                </a:solidFill>
                <a:effectLst/>
                <a:latin typeface="Consolas" panose="020B0609020204030204" pitchFamily="49" charset="0"/>
              </a:rPr>
              <a:t>'./</a:t>
            </a:r>
            <a:r>
              <a:rPr lang="en-US" sz="2000" b="0" dirty="0" err="1">
                <a:solidFill>
                  <a:srgbClr val="A31515"/>
                </a:solidFill>
                <a:effectLst/>
                <a:latin typeface="Consolas" panose="020B0609020204030204" pitchFamily="49" charset="0"/>
              </a:rPr>
              <a:t>types.ts</a:t>
            </a:r>
            <a:r>
              <a:rPr lang="en-US" sz="2000" b="0" dirty="0">
                <a:solidFill>
                  <a:srgbClr val="A31515"/>
                </a:solidFill>
                <a:effectLst/>
                <a:latin typeface="Consolas" panose="020B0609020204030204" pitchFamily="49" charset="0"/>
              </a:rPr>
              <a:t>'</a:t>
            </a:r>
            <a:r>
              <a:rPr lang="en-US" sz="2000" b="0" dirty="0">
                <a:solidFill>
                  <a:srgbClr val="3B3B3B"/>
                </a:solidFill>
                <a:effectLst/>
                <a:latin typeface="Consolas" panose="020B0609020204030204" pitchFamily="49" charset="0"/>
              </a:rPr>
              <a:t>;</a:t>
            </a:r>
            <a:br>
              <a:rPr lang="en-US" sz="2000" b="0" dirty="0">
                <a:solidFill>
                  <a:srgbClr val="3B3B3B"/>
                </a:solidFill>
                <a:effectLst/>
                <a:latin typeface="Consolas" panose="020B0609020204030204" pitchFamily="49" charset="0"/>
              </a:rPr>
            </a:br>
            <a:endParaRPr lang="en-US" sz="2000" b="0" dirty="0">
              <a:solidFill>
                <a:srgbClr val="3B3B3B"/>
              </a:solidFill>
              <a:effectLst/>
              <a:latin typeface="Consolas" panose="020B0609020204030204" pitchFamily="49" charset="0"/>
            </a:endParaRPr>
          </a:p>
          <a:p>
            <a:pPr>
              <a:buNone/>
            </a:pPr>
            <a:r>
              <a:rPr lang="en-US" sz="2000" b="0" dirty="0">
                <a:solidFill>
                  <a:srgbClr val="AF00DB"/>
                </a:solidFill>
                <a:effectLst/>
                <a:latin typeface="Consolas" panose="020B0609020204030204" pitchFamily="49" charset="0"/>
              </a:rPr>
              <a:t>export</a:t>
            </a: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interface</a:t>
            </a:r>
            <a:r>
              <a:rPr lang="en-US" sz="2000" b="0" dirty="0">
                <a:solidFill>
                  <a:srgbClr val="3B3B3B"/>
                </a:solidFill>
                <a:effectLst/>
                <a:latin typeface="Consolas" panose="020B0609020204030204" pitchFamily="49" charset="0"/>
              </a:rPr>
              <a:t> </a:t>
            </a:r>
            <a:r>
              <a:rPr lang="en-US" sz="2000" b="0" dirty="0" err="1">
                <a:solidFill>
                  <a:srgbClr val="267F99"/>
                </a:solidFill>
                <a:effectLst/>
                <a:latin typeface="Consolas" panose="020B0609020204030204" pitchFamily="49" charset="0"/>
              </a:rPr>
              <a:t>TranscriptService</a:t>
            </a:r>
            <a:r>
              <a:rPr lang="en-US" sz="2000" b="0" dirty="0">
                <a:solidFill>
                  <a:srgbClr val="3B3B3B"/>
                </a:solidFill>
                <a:effectLst/>
                <a:latin typeface="Consolas" panose="020B0609020204030204" pitchFamily="49" charset="0"/>
              </a:rPr>
              <a:t> { ... }</a:t>
            </a:r>
          </a:p>
          <a:p>
            <a:pPr>
              <a:buNone/>
            </a:pPr>
            <a:endParaRPr lang="en-US" sz="2000" b="0" dirty="0">
              <a:solidFill>
                <a:srgbClr val="3B3B3B"/>
              </a:solidFill>
              <a:effectLst/>
              <a:latin typeface="Consolas" panose="020B0609020204030204" pitchFamily="49" charset="0"/>
            </a:endParaRPr>
          </a:p>
          <a:p>
            <a:pPr>
              <a:buNone/>
            </a:pPr>
            <a:r>
              <a:rPr lang="en-US" sz="2000" b="0" dirty="0">
                <a:solidFill>
                  <a:srgbClr val="AF00DB"/>
                </a:solidFill>
                <a:effectLst/>
                <a:latin typeface="Consolas" panose="020B0609020204030204" pitchFamily="49" charset="0"/>
              </a:rPr>
              <a:t>export</a:t>
            </a: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class</a:t>
            </a:r>
            <a:r>
              <a:rPr lang="en-US" sz="2000" b="0" dirty="0">
                <a:solidFill>
                  <a:srgbClr val="3B3B3B"/>
                </a:solidFill>
                <a:effectLst/>
                <a:latin typeface="Consolas" panose="020B0609020204030204" pitchFamily="49" charset="0"/>
              </a:rPr>
              <a:t> </a:t>
            </a:r>
            <a:r>
              <a:rPr lang="en-US" sz="2000" b="0" dirty="0" err="1">
                <a:solidFill>
                  <a:srgbClr val="267F99"/>
                </a:solidFill>
                <a:effectLst/>
                <a:latin typeface="Consolas" panose="020B0609020204030204" pitchFamily="49" charset="0"/>
              </a:rPr>
              <a:t>TranscriptDB</a:t>
            </a: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implements</a:t>
            </a:r>
            <a:r>
              <a:rPr lang="en-US" sz="2000" b="0" dirty="0">
                <a:solidFill>
                  <a:srgbClr val="3B3B3B"/>
                </a:solidFill>
                <a:effectLst/>
                <a:latin typeface="Consolas" panose="020B0609020204030204" pitchFamily="49" charset="0"/>
              </a:rPr>
              <a:t> </a:t>
            </a:r>
            <a:r>
              <a:rPr lang="en-US" sz="2000" b="0" dirty="0" err="1">
                <a:solidFill>
                  <a:srgbClr val="267F99"/>
                </a:solidFill>
                <a:effectLst/>
                <a:latin typeface="Consolas" panose="020B0609020204030204" pitchFamily="49" charset="0"/>
              </a:rPr>
              <a:t>TranscriptService</a:t>
            </a:r>
            <a:r>
              <a:rPr lang="en-US" sz="2000" b="0" dirty="0">
                <a:solidFill>
                  <a:srgbClr val="3B3B3B"/>
                </a:solidFill>
                <a:effectLst/>
                <a:latin typeface="Consolas" panose="020B0609020204030204" pitchFamily="49" charset="0"/>
              </a:rPr>
              <a:t> {</a:t>
            </a:r>
          </a:p>
          <a:p>
            <a:pPr>
              <a:buNone/>
            </a:pPr>
            <a:r>
              <a:rPr lang="en-US" sz="2000" b="0" dirty="0">
                <a:solidFill>
                  <a:srgbClr val="3B3B3B"/>
                </a:solidFill>
                <a:effectLst/>
                <a:latin typeface="Consolas" panose="020B0609020204030204" pitchFamily="49" charset="0"/>
              </a:rPr>
              <a:t>  </a:t>
            </a:r>
            <a:r>
              <a:rPr lang="en-US" sz="2000" b="0" dirty="0">
                <a:solidFill>
                  <a:srgbClr val="008000"/>
                </a:solidFill>
                <a:effectLst/>
                <a:latin typeface="Consolas" panose="020B0609020204030204" pitchFamily="49" charset="0"/>
              </a:rPr>
              <a:t>/** the list of transcripts in the database */</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private</a:t>
            </a:r>
            <a:r>
              <a:rPr lang="en-US" sz="2000" b="0" dirty="0">
                <a:solidFill>
                  <a:srgbClr val="3B3B3B"/>
                </a:solidFill>
                <a:effectLst/>
                <a:latin typeface="Consolas" panose="020B0609020204030204" pitchFamily="49" charset="0"/>
              </a:rPr>
              <a:t> </a:t>
            </a:r>
            <a:r>
              <a:rPr lang="en-US" sz="2000" b="0" dirty="0">
                <a:solidFill>
                  <a:srgbClr val="001080"/>
                </a:solidFill>
                <a:effectLst/>
                <a:latin typeface="Consolas" panose="020B0609020204030204" pitchFamily="49" charset="0"/>
              </a:rPr>
              <a:t>_transcripts</a:t>
            </a:r>
            <a:r>
              <a:rPr lang="en-US" sz="2000" b="0" dirty="0">
                <a:solidFill>
                  <a:srgbClr val="000000"/>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r>
              <a:rPr lang="en-US" sz="2000" b="0" dirty="0">
                <a:solidFill>
                  <a:srgbClr val="267F99"/>
                </a:solidFill>
                <a:effectLst/>
                <a:latin typeface="Consolas" panose="020B0609020204030204" pitchFamily="49" charset="0"/>
              </a:rPr>
              <a:t>Transcript</a:t>
            </a:r>
            <a:r>
              <a:rPr lang="en-US" sz="2000" b="0" dirty="0">
                <a:solidFill>
                  <a:srgbClr val="3B3B3B"/>
                </a:solidFill>
                <a:effectLst/>
                <a:latin typeface="Consolas" panose="020B0609020204030204" pitchFamily="49" charset="0"/>
              </a:rPr>
              <a:t>[] </a:t>
            </a:r>
            <a:r>
              <a:rPr lang="en-US" sz="2000" b="0" dirty="0">
                <a:solidFill>
                  <a:srgbClr val="000000"/>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p>
          <a:p>
            <a:pPr>
              <a:buNone/>
            </a:pP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008000"/>
                </a:solidFill>
                <a:effectLst/>
                <a:latin typeface="Consolas" panose="020B0609020204030204" pitchFamily="49" charset="0"/>
              </a:rPr>
              <a:t>/** the last assigned student ID</a:t>
            </a:r>
            <a:endParaRPr lang="en-US" sz="2000" b="0" dirty="0">
              <a:solidFill>
                <a:srgbClr val="3B3B3B"/>
              </a:solidFill>
              <a:effectLst/>
              <a:latin typeface="Consolas" panose="020B0609020204030204" pitchFamily="49" charset="0"/>
            </a:endParaRPr>
          </a:p>
          <a:p>
            <a:pPr>
              <a:buNone/>
            </a:pPr>
            <a:r>
              <a:rPr lang="en-US" sz="2000" b="0" dirty="0">
                <a:solidFill>
                  <a:srgbClr val="008000"/>
                </a:solidFill>
                <a:effectLst/>
                <a:latin typeface="Consolas" panose="020B0609020204030204" pitchFamily="49" charset="0"/>
              </a:rPr>
              <a:t>   * </a:t>
            </a:r>
            <a:r>
              <a:rPr lang="en-US" sz="2000" b="0" dirty="0">
                <a:solidFill>
                  <a:srgbClr val="0000FF"/>
                </a:solidFill>
                <a:effectLst/>
                <a:latin typeface="Consolas" panose="020B0609020204030204" pitchFamily="49" charset="0"/>
              </a:rPr>
              <a:t>@note</a:t>
            </a:r>
            <a:r>
              <a:rPr lang="en-US" sz="2000" b="0" dirty="0">
                <a:solidFill>
                  <a:srgbClr val="008000"/>
                </a:solidFill>
                <a:effectLst/>
                <a:latin typeface="Consolas" panose="020B0609020204030204" pitchFamily="49" charset="0"/>
              </a:rPr>
              <a:t> Assumes </a:t>
            </a:r>
            <a:r>
              <a:rPr lang="en-US" sz="2000" b="0" dirty="0" err="1">
                <a:solidFill>
                  <a:srgbClr val="008000"/>
                </a:solidFill>
                <a:effectLst/>
                <a:latin typeface="Consolas" panose="020B0609020204030204" pitchFamily="49" charset="0"/>
              </a:rPr>
              <a:t>studentID</a:t>
            </a:r>
            <a:r>
              <a:rPr lang="en-US" sz="2000" b="0" dirty="0">
                <a:solidFill>
                  <a:srgbClr val="008000"/>
                </a:solidFill>
                <a:effectLst/>
                <a:latin typeface="Consolas" panose="020B0609020204030204" pitchFamily="49" charset="0"/>
              </a:rPr>
              <a:t> is Number</a:t>
            </a:r>
            <a:endParaRPr lang="en-US" sz="2000" b="0" dirty="0">
              <a:solidFill>
                <a:srgbClr val="3B3B3B"/>
              </a:solidFill>
              <a:effectLst/>
              <a:latin typeface="Consolas" panose="020B0609020204030204" pitchFamily="49" charset="0"/>
            </a:endParaRPr>
          </a:p>
          <a:p>
            <a:pPr>
              <a:buNone/>
            </a:pPr>
            <a:r>
              <a:rPr lang="en-US" sz="2000" b="0" dirty="0">
                <a:solidFill>
                  <a:srgbClr val="008000"/>
                </a:solidFill>
                <a:effectLst/>
                <a:latin typeface="Consolas" panose="020B0609020204030204" pitchFamily="49" charset="0"/>
              </a:rPr>
              <a:t>   */</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private</a:t>
            </a:r>
            <a:r>
              <a:rPr lang="en-US" sz="2000" b="0" dirty="0">
                <a:solidFill>
                  <a:srgbClr val="3B3B3B"/>
                </a:solidFill>
                <a:effectLst/>
                <a:latin typeface="Consolas" panose="020B0609020204030204" pitchFamily="49" charset="0"/>
              </a:rPr>
              <a:t> </a:t>
            </a:r>
            <a:r>
              <a:rPr lang="en-US" sz="2000" b="0" dirty="0">
                <a:solidFill>
                  <a:srgbClr val="001080"/>
                </a:solidFill>
                <a:effectLst/>
                <a:latin typeface="Consolas" panose="020B0609020204030204" pitchFamily="49" charset="0"/>
              </a:rPr>
              <a:t>_</a:t>
            </a:r>
            <a:r>
              <a:rPr lang="en-US" sz="2000" b="0" dirty="0" err="1">
                <a:solidFill>
                  <a:srgbClr val="001080"/>
                </a:solidFill>
                <a:effectLst/>
                <a:latin typeface="Consolas" panose="020B0609020204030204" pitchFamily="49" charset="0"/>
              </a:rPr>
              <a:t>lastID</a:t>
            </a:r>
            <a:r>
              <a:rPr lang="en-US" sz="2000" b="0" dirty="0">
                <a:solidFill>
                  <a:srgbClr val="000000"/>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r>
              <a:rPr lang="en-US" sz="2000" b="0" dirty="0">
                <a:solidFill>
                  <a:srgbClr val="267F99"/>
                </a:solidFill>
                <a:effectLst/>
                <a:latin typeface="Consolas" panose="020B0609020204030204" pitchFamily="49" charset="0"/>
              </a:rPr>
              <a:t>number = 0</a:t>
            </a:r>
            <a:r>
              <a:rPr lang="en-US" sz="2000" b="0" dirty="0">
                <a:solidFill>
                  <a:srgbClr val="3B3B3B"/>
                </a:solidFill>
                <a:effectLst/>
                <a:latin typeface="Consolas" panose="020B0609020204030204" pitchFamily="49" charset="0"/>
              </a:rPr>
              <a:t>;</a:t>
            </a:r>
            <a:br>
              <a:rPr lang="en-US" sz="2000" b="0" dirty="0">
                <a:solidFill>
                  <a:srgbClr val="3B3B3B"/>
                </a:solidFill>
                <a:effectLst/>
                <a:latin typeface="Consolas" panose="020B0609020204030204" pitchFamily="49" charset="0"/>
              </a:rPr>
            </a:b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constructor</a:t>
            </a:r>
            <a:r>
              <a:rPr lang="en-US" sz="2000" b="0" dirty="0">
                <a:solidFill>
                  <a:srgbClr val="3B3B3B"/>
                </a:solidFill>
                <a:effectLst/>
                <a:latin typeface="Consolas" panose="020B0609020204030204" pitchFamily="49" charset="0"/>
              </a:rPr>
              <a:t>() {</a:t>
            </a:r>
            <a:r>
              <a:rPr lang="en-US" sz="2000" dirty="0">
                <a:solidFill>
                  <a:srgbClr val="3B3B3B"/>
                </a:solidFill>
                <a:latin typeface="Consolas" panose="020B0609020204030204" pitchFamily="49" charset="0"/>
              </a:rPr>
              <a:t>}</a:t>
            </a:r>
          </a:p>
          <a:p>
            <a:pPr>
              <a:buNone/>
            </a:pPr>
            <a:r>
              <a:rPr lang="en-US" sz="2000" b="0" dirty="0">
                <a:solidFill>
                  <a:srgbClr val="3B3B3B"/>
                </a:solidFill>
                <a:effectLst/>
                <a:latin typeface="Consolas" panose="020B0609020204030204" pitchFamily="49" charset="0"/>
              </a:rPr>
              <a:t>  </a:t>
            </a:r>
          </a:p>
          <a:p>
            <a:r>
              <a:rPr lang="en-US" sz="2000" dirty="0">
                <a:solidFill>
                  <a:srgbClr val="008000"/>
                </a:solidFill>
                <a:latin typeface="Consolas" panose="020B0609020204030204" pitchFamily="49" charset="0"/>
              </a:rPr>
              <a:t>  // </a:t>
            </a:r>
            <a:r>
              <a:rPr lang="en-US" sz="2000" dirty="0" err="1">
                <a:solidFill>
                  <a:srgbClr val="008000"/>
                </a:solidFill>
                <a:latin typeface="Consolas" panose="020B0609020204030204" pitchFamily="49" charset="0"/>
              </a:rPr>
              <a:t>etc</a:t>
            </a:r>
            <a:endParaRPr lang="en-US" sz="2000" dirty="0">
              <a:solidFill>
                <a:srgbClr val="3B3B3B"/>
              </a:solidFill>
              <a:latin typeface="Consolas" panose="020B0609020204030204" pitchFamily="49" charset="0"/>
            </a:endParaRPr>
          </a:p>
          <a:p>
            <a:pPr>
              <a:buNone/>
            </a:pPr>
            <a:endParaRPr lang="en-US" sz="2000" b="0" dirty="0">
              <a:solidFill>
                <a:srgbClr val="3B3B3B"/>
              </a:solidFill>
              <a:effectLst/>
              <a:latin typeface="Consolas" panose="020B0609020204030204" pitchFamily="49" charset="0"/>
            </a:endParaRPr>
          </a:p>
          <a:p>
            <a:pPr>
              <a:buNone/>
            </a:pPr>
            <a:r>
              <a:rPr lang="en-US" sz="2000" dirty="0">
                <a:solidFill>
                  <a:srgbClr val="3B3B3B"/>
                </a:solidFill>
                <a:latin typeface="Consolas" panose="020B0609020204030204" pitchFamily="49" charset="0"/>
              </a:rPr>
              <a:t>  </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p>
        </p:txBody>
      </p:sp>
    </p:spTree>
    <p:extLst>
      <p:ext uri="{BB962C8B-B14F-4D97-AF65-F5344CB8AC3E}">
        <p14:creationId xmlns:p14="http://schemas.microsoft.com/office/powerpoint/2010/main" val="16086261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1471A-2D40-7646-0ED3-3FB302EF02B0}"/>
              </a:ext>
            </a:extLst>
          </p:cNvPr>
          <p:cNvSpPr>
            <a:spLocks noGrp="1"/>
          </p:cNvSpPr>
          <p:nvPr>
            <p:ph type="title"/>
          </p:nvPr>
        </p:nvSpPr>
        <p:spPr/>
        <p:txBody>
          <a:bodyPr/>
          <a:lstStyle/>
          <a:p>
            <a:r>
              <a:rPr lang="en-US" dirty="0"/>
              <a:t>Code (2)</a:t>
            </a:r>
          </a:p>
        </p:txBody>
      </p:sp>
      <p:sp>
        <p:nvSpPr>
          <p:cNvPr id="4" name="Slide Number Placeholder 3">
            <a:extLst>
              <a:ext uri="{FF2B5EF4-FFF2-40B4-BE49-F238E27FC236}">
                <a16:creationId xmlns:a16="http://schemas.microsoft.com/office/drawing/2014/main" id="{3FF14A2D-31CA-4866-6F17-EFDC4377E827}"/>
              </a:ext>
            </a:extLst>
          </p:cNvPr>
          <p:cNvSpPr>
            <a:spLocks noGrp="1"/>
          </p:cNvSpPr>
          <p:nvPr>
            <p:ph type="sldNum" sz="quarter" idx="12"/>
          </p:nvPr>
        </p:nvSpPr>
        <p:spPr/>
        <p:txBody>
          <a:bodyPr/>
          <a:lstStyle/>
          <a:p>
            <a:fld id="{20F37917-FD3A-4669-9018-DA04BCDD3D75}" type="slidenum">
              <a:rPr lang="en-US" smtClean="0"/>
              <a:t>25</a:t>
            </a:fld>
            <a:endParaRPr lang="en-US"/>
          </a:p>
        </p:txBody>
      </p:sp>
      <p:sp>
        <p:nvSpPr>
          <p:cNvPr id="6" name="TextBox 5">
            <a:extLst>
              <a:ext uri="{FF2B5EF4-FFF2-40B4-BE49-F238E27FC236}">
                <a16:creationId xmlns:a16="http://schemas.microsoft.com/office/drawing/2014/main" id="{FF22B922-145E-29BD-A99E-6AB5EB987C2D}"/>
              </a:ext>
            </a:extLst>
          </p:cNvPr>
          <p:cNvSpPr txBox="1"/>
          <p:nvPr/>
        </p:nvSpPr>
        <p:spPr>
          <a:xfrm>
            <a:off x="719483" y="1649171"/>
            <a:ext cx="10756900" cy="449353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buNone/>
            </a:pPr>
            <a:r>
              <a:rPr lang="en-US" sz="2200" b="0" dirty="0">
                <a:solidFill>
                  <a:srgbClr val="008000"/>
                </a:solidFill>
                <a:effectLst/>
                <a:latin typeface="Consolas" panose="020B0609020204030204" pitchFamily="49" charset="0"/>
              </a:rPr>
              <a:t>/** Adds a new student to the database</a:t>
            </a:r>
            <a:endParaRPr lang="en-US" sz="2200" b="0" dirty="0">
              <a:solidFill>
                <a:srgbClr val="000000"/>
              </a:solidFill>
              <a:effectLst/>
              <a:latin typeface="Consolas" panose="020B0609020204030204" pitchFamily="49" charset="0"/>
            </a:endParaRPr>
          </a:p>
          <a:p>
            <a:pPr>
              <a:buNone/>
            </a:pPr>
            <a:r>
              <a:rPr lang="en-US" sz="2200" dirty="0">
                <a:solidFill>
                  <a:srgbClr val="008000"/>
                </a:solidFill>
                <a:latin typeface="Consolas" panose="020B0609020204030204" pitchFamily="49" charset="0"/>
              </a:rPr>
              <a:t> </a:t>
            </a:r>
            <a:r>
              <a:rPr lang="en-US" sz="2200" b="0" dirty="0">
                <a:solidFill>
                  <a:srgbClr val="008000"/>
                </a:solidFill>
                <a:effectLst/>
                <a:latin typeface="Consolas" panose="020B0609020204030204" pitchFamily="49" charset="0"/>
              </a:rPr>
              <a:t>* </a:t>
            </a:r>
            <a:r>
              <a:rPr lang="en-US" sz="2200" b="0" dirty="0">
                <a:solidFill>
                  <a:srgbClr val="0000FF"/>
                </a:solidFill>
                <a:effectLst/>
                <a:latin typeface="Consolas" panose="020B0609020204030204" pitchFamily="49" charset="0"/>
              </a:rPr>
              <a:t>@param</a:t>
            </a:r>
            <a:r>
              <a:rPr lang="en-US" sz="2200" b="0" dirty="0">
                <a:solidFill>
                  <a:srgbClr val="008000"/>
                </a:solidFill>
                <a:effectLst/>
                <a:latin typeface="Consolas" panose="020B0609020204030204" pitchFamily="49" charset="0"/>
              </a:rPr>
              <a:t> </a:t>
            </a:r>
            <a:r>
              <a:rPr lang="en-US" sz="2200" b="0" dirty="0">
                <a:solidFill>
                  <a:srgbClr val="267F99"/>
                </a:solidFill>
                <a:effectLst/>
                <a:latin typeface="Consolas" panose="020B0609020204030204" pitchFamily="49" charset="0"/>
              </a:rPr>
              <a:t>{string}</a:t>
            </a:r>
            <a:r>
              <a:rPr lang="en-US" sz="2200" b="0" dirty="0">
                <a:solidFill>
                  <a:srgbClr val="008000"/>
                </a:solidFill>
                <a:effectLst/>
                <a:latin typeface="Consolas" panose="020B0609020204030204" pitchFamily="49" charset="0"/>
              </a:rPr>
              <a:t> </a:t>
            </a:r>
            <a:r>
              <a:rPr lang="en-US" sz="2200" b="0" dirty="0" err="1">
                <a:solidFill>
                  <a:srgbClr val="001080"/>
                </a:solidFill>
                <a:effectLst/>
                <a:latin typeface="Consolas" panose="020B0609020204030204" pitchFamily="49" charset="0"/>
              </a:rPr>
              <a:t>newName</a:t>
            </a:r>
            <a:r>
              <a:rPr lang="en-US" sz="2200" b="0" dirty="0">
                <a:solidFill>
                  <a:srgbClr val="008000"/>
                </a:solidFill>
                <a:effectLst/>
                <a:latin typeface="Consolas" panose="020B0609020204030204" pitchFamily="49" charset="0"/>
              </a:rPr>
              <a:t> - the name of the student</a:t>
            </a:r>
            <a:endParaRPr lang="en-US" sz="2200" b="0" dirty="0">
              <a:solidFill>
                <a:srgbClr val="3B3B3B"/>
              </a:solidFill>
              <a:effectLst/>
              <a:latin typeface="Consolas" panose="020B0609020204030204" pitchFamily="49" charset="0"/>
            </a:endParaRPr>
          </a:p>
          <a:p>
            <a:pPr>
              <a:buNone/>
            </a:pPr>
            <a:r>
              <a:rPr lang="en-US" sz="2200" b="0" dirty="0">
                <a:solidFill>
                  <a:srgbClr val="008000"/>
                </a:solidFill>
                <a:effectLst/>
                <a:latin typeface="Consolas" panose="020B0609020204030204" pitchFamily="49" charset="0"/>
              </a:rPr>
              <a:t> * </a:t>
            </a:r>
            <a:r>
              <a:rPr lang="en-US" sz="2200" b="0" dirty="0">
                <a:solidFill>
                  <a:srgbClr val="0000FF"/>
                </a:solidFill>
                <a:effectLst/>
                <a:latin typeface="Consolas" panose="020B0609020204030204" pitchFamily="49" charset="0"/>
              </a:rPr>
              <a:t>@returns</a:t>
            </a:r>
            <a:r>
              <a:rPr lang="en-US" sz="2200" b="0" dirty="0">
                <a:solidFill>
                  <a:srgbClr val="008000"/>
                </a:solidFill>
                <a:effectLst/>
                <a:latin typeface="Consolas" panose="020B0609020204030204" pitchFamily="49" charset="0"/>
              </a:rPr>
              <a:t> </a:t>
            </a:r>
            <a:r>
              <a:rPr lang="en-US" sz="2200" b="0" dirty="0">
                <a:solidFill>
                  <a:srgbClr val="267F99"/>
                </a:solidFill>
                <a:effectLst/>
                <a:latin typeface="Consolas" panose="020B0609020204030204" pitchFamily="49" charset="0"/>
              </a:rPr>
              <a:t>{</a:t>
            </a:r>
            <a:r>
              <a:rPr lang="en-US" sz="2200" b="0" dirty="0" err="1">
                <a:solidFill>
                  <a:srgbClr val="267F99"/>
                </a:solidFill>
                <a:effectLst/>
                <a:latin typeface="Consolas" panose="020B0609020204030204" pitchFamily="49" charset="0"/>
              </a:rPr>
              <a:t>StudentID</a:t>
            </a:r>
            <a:r>
              <a:rPr lang="en-US" sz="2200" b="0" dirty="0">
                <a:solidFill>
                  <a:srgbClr val="267F99"/>
                </a:solidFill>
                <a:effectLst/>
                <a:latin typeface="Consolas" panose="020B0609020204030204" pitchFamily="49" charset="0"/>
              </a:rPr>
              <a:t>}</a:t>
            </a:r>
            <a:r>
              <a:rPr lang="en-US" sz="2200" b="0" dirty="0">
                <a:solidFill>
                  <a:srgbClr val="008000"/>
                </a:solidFill>
                <a:effectLst/>
                <a:latin typeface="Consolas" panose="020B0609020204030204" pitchFamily="49" charset="0"/>
              </a:rPr>
              <a:t> - the newly-assigned ID for the new student</a:t>
            </a:r>
            <a:endParaRPr lang="en-US" sz="2200" b="0" dirty="0">
              <a:solidFill>
                <a:srgbClr val="3B3B3B"/>
              </a:solidFill>
              <a:effectLst/>
              <a:latin typeface="Consolas" panose="020B0609020204030204" pitchFamily="49" charset="0"/>
            </a:endParaRPr>
          </a:p>
          <a:p>
            <a:pPr>
              <a:buNone/>
            </a:pPr>
            <a:r>
              <a:rPr lang="en-US" sz="2200" b="0" dirty="0">
                <a:solidFill>
                  <a:srgbClr val="008000"/>
                </a:solidFill>
                <a:effectLst/>
                <a:latin typeface="Consolas" panose="020B0609020204030204" pitchFamily="49" charset="0"/>
              </a:rPr>
              <a:t> */</a:t>
            </a:r>
            <a:endParaRPr lang="en-US" sz="2200" b="0" dirty="0">
              <a:solidFill>
                <a:srgbClr val="3B3B3B"/>
              </a:solidFill>
              <a:effectLst/>
              <a:latin typeface="Consolas" panose="020B0609020204030204" pitchFamily="49" charset="0"/>
            </a:endParaRPr>
          </a:p>
          <a:p>
            <a:pPr>
              <a:buNone/>
            </a:pPr>
            <a:r>
              <a:rPr lang="en-US" sz="2200" b="0" dirty="0">
                <a:solidFill>
                  <a:srgbClr val="3B3B3B"/>
                </a:solidFill>
                <a:effectLst/>
                <a:latin typeface="Consolas" panose="020B0609020204030204" pitchFamily="49" charset="0"/>
              </a:rPr>
              <a:t>  </a:t>
            </a:r>
            <a:r>
              <a:rPr lang="en-US" sz="2200" b="0" dirty="0" err="1">
                <a:solidFill>
                  <a:srgbClr val="795E26"/>
                </a:solidFill>
                <a:effectLst/>
                <a:latin typeface="Consolas" panose="020B0609020204030204" pitchFamily="49" charset="0"/>
              </a:rPr>
              <a:t>addStudent</a:t>
            </a:r>
            <a:r>
              <a:rPr lang="en-US" sz="2200" b="0" dirty="0">
                <a:solidFill>
                  <a:srgbClr val="3B3B3B"/>
                </a:solidFill>
                <a:effectLst/>
                <a:latin typeface="Consolas" panose="020B0609020204030204" pitchFamily="49" charset="0"/>
              </a:rPr>
              <a:t>(</a:t>
            </a:r>
            <a:r>
              <a:rPr lang="en-US" sz="2200" b="0" dirty="0" err="1">
                <a:solidFill>
                  <a:srgbClr val="001080"/>
                </a:solidFill>
                <a:effectLst/>
                <a:latin typeface="Consolas" panose="020B0609020204030204" pitchFamily="49" charset="0"/>
              </a:rPr>
              <a:t>newName</a:t>
            </a:r>
            <a:r>
              <a:rPr lang="en-US" sz="2200" b="0" dirty="0">
                <a:solidFill>
                  <a:srgbClr val="000000"/>
                </a:solidFill>
                <a:effectLst/>
                <a:latin typeface="Consolas" panose="020B0609020204030204" pitchFamily="49" charset="0"/>
              </a:rPr>
              <a:t>:</a:t>
            </a:r>
            <a:r>
              <a:rPr lang="en-US" sz="2200" b="0" dirty="0">
                <a:solidFill>
                  <a:srgbClr val="3B3B3B"/>
                </a:solidFill>
                <a:effectLst/>
                <a:latin typeface="Consolas" panose="020B0609020204030204" pitchFamily="49" charset="0"/>
              </a:rPr>
              <a:t> </a:t>
            </a:r>
            <a:r>
              <a:rPr lang="en-US" sz="2200" b="0" dirty="0">
                <a:solidFill>
                  <a:srgbClr val="267F99"/>
                </a:solidFill>
                <a:effectLst/>
                <a:latin typeface="Consolas" panose="020B0609020204030204" pitchFamily="49" charset="0"/>
              </a:rPr>
              <a:t>string</a:t>
            </a:r>
            <a:r>
              <a:rPr lang="en-US" sz="2200" b="0" dirty="0">
                <a:solidFill>
                  <a:srgbClr val="3B3B3B"/>
                </a:solidFill>
                <a:effectLst/>
                <a:latin typeface="Consolas" panose="020B0609020204030204" pitchFamily="49" charset="0"/>
              </a:rPr>
              <a:t>)</a:t>
            </a:r>
            <a:r>
              <a:rPr lang="en-US" sz="2200" b="0" dirty="0">
                <a:solidFill>
                  <a:srgbClr val="000000"/>
                </a:solidFill>
                <a:effectLst/>
                <a:latin typeface="Consolas" panose="020B0609020204030204" pitchFamily="49" charset="0"/>
              </a:rPr>
              <a:t>:</a:t>
            </a:r>
            <a:r>
              <a:rPr lang="en-US" sz="2200" b="0" dirty="0">
                <a:solidFill>
                  <a:srgbClr val="3B3B3B"/>
                </a:solidFill>
                <a:effectLst/>
                <a:latin typeface="Consolas" panose="020B0609020204030204" pitchFamily="49" charset="0"/>
              </a:rPr>
              <a:t> </a:t>
            </a:r>
            <a:r>
              <a:rPr lang="en-US" sz="2200" b="0" dirty="0" err="1">
                <a:solidFill>
                  <a:srgbClr val="267F99"/>
                </a:solidFill>
                <a:effectLst/>
                <a:latin typeface="Consolas" panose="020B0609020204030204" pitchFamily="49" charset="0"/>
              </a:rPr>
              <a:t>StudentID</a:t>
            </a:r>
            <a:r>
              <a:rPr lang="en-US" sz="2200" b="0" dirty="0">
                <a:solidFill>
                  <a:srgbClr val="3B3B3B"/>
                </a:solidFill>
                <a:effectLst/>
                <a:latin typeface="Consolas" panose="020B0609020204030204" pitchFamily="49" charset="0"/>
              </a:rPr>
              <a:t> {</a:t>
            </a:r>
          </a:p>
          <a:p>
            <a:pPr>
              <a:buNone/>
            </a:pPr>
            <a:r>
              <a:rPr lang="en-US" sz="2200" b="0" dirty="0">
                <a:solidFill>
                  <a:srgbClr val="3B3B3B"/>
                </a:solidFill>
                <a:effectLst/>
                <a:latin typeface="Consolas" panose="020B0609020204030204" pitchFamily="49" charset="0"/>
              </a:rPr>
              <a:t>    </a:t>
            </a:r>
            <a:r>
              <a:rPr lang="en-US" sz="2200" b="0" dirty="0">
                <a:solidFill>
                  <a:srgbClr val="0000FF"/>
                </a:solidFill>
                <a:effectLst/>
                <a:latin typeface="Consolas" panose="020B0609020204030204" pitchFamily="49" charset="0"/>
              </a:rPr>
              <a:t>const</a:t>
            </a:r>
            <a:r>
              <a:rPr lang="en-US" sz="2200" b="0" dirty="0">
                <a:solidFill>
                  <a:srgbClr val="3B3B3B"/>
                </a:solidFill>
                <a:effectLst/>
                <a:latin typeface="Consolas" panose="020B0609020204030204" pitchFamily="49" charset="0"/>
              </a:rPr>
              <a:t> </a:t>
            </a:r>
            <a:r>
              <a:rPr lang="en-US" sz="2200" b="0" dirty="0" err="1">
                <a:solidFill>
                  <a:srgbClr val="0070C1"/>
                </a:solidFill>
                <a:effectLst/>
                <a:latin typeface="Consolas" panose="020B0609020204030204" pitchFamily="49" charset="0"/>
              </a:rPr>
              <a:t>newID</a:t>
            </a:r>
            <a:r>
              <a:rPr lang="en-US" sz="2200" b="0" dirty="0">
                <a:solidFill>
                  <a:srgbClr val="3B3B3B"/>
                </a:solidFill>
                <a:effectLst/>
                <a:latin typeface="Consolas" panose="020B0609020204030204" pitchFamily="49" charset="0"/>
              </a:rPr>
              <a:t> </a:t>
            </a:r>
            <a:r>
              <a:rPr lang="en-US" sz="2200" b="0" dirty="0">
                <a:solidFill>
                  <a:srgbClr val="000000"/>
                </a:solidFill>
                <a:effectLst/>
                <a:latin typeface="Consolas" panose="020B0609020204030204" pitchFamily="49" charset="0"/>
              </a:rPr>
              <a:t>=</a:t>
            </a:r>
            <a:r>
              <a:rPr lang="en-US" sz="2200" b="0" dirty="0">
                <a:solidFill>
                  <a:srgbClr val="3B3B3B"/>
                </a:solidFill>
                <a:effectLst/>
                <a:latin typeface="Consolas" panose="020B0609020204030204" pitchFamily="49" charset="0"/>
              </a:rPr>
              <a:t> </a:t>
            </a:r>
            <a:r>
              <a:rPr lang="en-US" sz="2200" b="0" dirty="0">
                <a:solidFill>
                  <a:srgbClr val="0000FF"/>
                </a:solidFill>
                <a:effectLst/>
                <a:latin typeface="Consolas" panose="020B0609020204030204" pitchFamily="49" charset="0"/>
              </a:rPr>
              <a:t>this</a:t>
            </a:r>
            <a:r>
              <a:rPr lang="en-US" sz="2200" b="0" dirty="0">
                <a:solidFill>
                  <a:srgbClr val="3B3B3B"/>
                </a:solidFill>
                <a:effectLst/>
                <a:latin typeface="Consolas" panose="020B0609020204030204" pitchFamily="49" charset="0"/>
              </a:rPr>
              <a:t>.</a:t>
            </a:r>
            <a:r>
              <a:rPr lang="en-US" sz="2200" b="0" dirty="0">
                <a:solidFill>
                  <a:srgbClr val="001080"/>
                </a:solidFill>
                <a:effectLst/>
                <a:latin typeface="Consolas" panose="020B0609020204030204" pitchFamily="49" charset="0"/>
              </a:rPr>
              <a:t>_</a:t>
            </a:r>
            <a:r>
              <a:rPr lang="en-US" sz="2200" b="0" dirty="0" err="1">
                <a:solidFill>
                  <a:srgbClr val="001080"/>
                </a:solidFill>
                <a:effectLst/>
                <a:latin typeface="Consolas" panose="020B0609020204030204" pitchFamily="49" charset="0"/>
              </a:rPr>
              <a:t>lastID</a:t>
            </a:r>
            <a:r>
              <a:rPr lang="en-US" sz="2200" b="0" dirty="0">
                <a:solidFill>
                  <a:srgbClr val="000000"/>
                </a:solidFill>
                <a:effectLst/>
                <a:latin typeface="Consolas" panose="020B0609020204030204" pitchFamily="49" charset="0"/>
              </a:rPr>
              <a:t>++</a:t>
            </a:r>
            <a:r>
              <a:rPr lang="en-US" sz="2200" b="0" dirty="0">
                <a:solidFill>
                  <a:srgbClr val="3B3B3B"/>
                </a:solidFill>
                <a:effectLst/>
                <a:latin typeface="Consolas" panose="020B0609020204030204" pitchFamily="49" charset="0"/>
              </a:rPr>
              <a:t>;</a:t>
            </a:r>
          </a:p>
          <a:p>
            <a:pPr>
              <a:buNone/>
            </a:pPr>
            <a:r>
              <a:rPr lang="en-US" sz="2200" b="0" dirty="0">
                <a:solidFill>
                  <a:srgbClr val="3B3B3B"/>
                </a:solidFill>
                <a:effectLst/>
                <a:latin typeface="Consolas" panose="020B0609020204030204" pitchFamily="49" charset="0"/>
              </a:rPr>
              <a:t>    </a:t>
            </a:r>
            <a:r>
              <a:rPr lang="en-US" sz="2200" b="0" dirty="0">
                <a:solidFill>
                  <a:srgbClr val="0000FF"/>
                </a:solidFill>
                <a:effectLst/>
                <a:latin typeface="Consolas" panose="020B0609020204030204" pitchFamily="49" charset="0"/>
              </a:rPr>
              <a:t>const</a:t>
            </a:r>
            <a:r>
              <a:rPr lang="en-US" sz="2200" b="0" dirty="0">
                <a:solidFill>
                  <a:srgbClr val="3B3B3B"/>
                </a:solidFill>
                <a:effectLst/>
                <a:latin typeface="Consolas" panose="020B0609020204030204" pitchFamily="49" charset="0"/>
              </a:rPr>
              <a:t> </a:t>
            </a:r>
            <a:r>
              <a:rPr lang="en-US" sz="2200" b="0" dirty="0" err="1">
                <a:solidFill>
                  <a:srgbClr val="0070C1"/>
                </a:solidFill>
                <a:effectLst/>
                <a:latin typeface="Consolas" panose="020B0609020204030204" pitchFamily="49" charset="0"/>
              </a:rPr>
              <a:t>newStudent</a:t>
            </a:r>
            <a:r>
              <a:rPr lang="en-US" sz="2200" b="0" dirty="0">
                <a:solidFill>
                  <a:srgbClr val="000000"/>
                </a:solidFill>
                <a:effectLst/>
                <a:latin typeface="Consolas" panose="020B0609020204030204" pitchFamily="49" charset="0"/>
              </a:rPr>
              <a:t>:</a:t>
            </a:r>
            <a:r>
              <a:rPr lang="en-US" sz="2200" b="0" dirty="0">
                <a:solidFill>
                  <a:srgbClr val="3B3B3B"/>
                </a:solidFill>
                <a:effectLst/>
                <a:latin typeface="Consolas" panose="020B0609020204030204" pitchFamily="49" charset="0"/>
              </a:rPr>
              <a:t> </a:t>
            </a:r>
            <a:r>
              <a:rPr lang="en-US" sz="2200" b="0" dirty="0">
                <a:solidFill>
                  <a:srgbClr val="267F99"/>
                </a:solidFill>
                <a:effectLst/>
                <a:latin typeface="Consolas" panose="020B0609020204030204" pitchFamily="49" charset="0"/>
              </a:rPr>
              <a:t>Student</a:t>
            </a:r>
            <a:r>
              <a:rPr lang="en-US" sz="2200" b="0" dirty="0">
                <a:solidFill>
                  <a:srgbClr val="3B3B3B"/>
                </a:solidFill>
                <a:effectLst/>
                <a:latin typeface="Consolas" panose="020B0609020204030204" pitchFamily="49" charset="0"/>
              </a:rPr>
              <a:t> </a:t>
            </a:r>
            <a:r>
              <a:rPr lang="en-US" sz="2200" b="0" dirty="0">
                <a:solidFill>
                  <a:srgbClr val="000000"/>
                </a:solidFill>
                <a:effectLst/>
                <a:latin typeface="Consolas" panose="020B0609020204030204" pitchFamily="49" charset="0"/>
              </a:rPr>
              <a:t>=</a:t>
            </a:r>
            <a:r>
              <a:rPr lang="en-US" sz="2200" b="0" dirty="0">
                <a:solidFill>
                  <a:srgbClr val="3B3B3B"/>
                </a:solidFill>
                <a:effectLst/>
                <a:latin typeface="Consolas" panose="020B0609020204030204" pitchFamily="49" charset="0"/>
              </a:rPr>
              <a:t> { </a:t>
            </a:r>
            <a:r>
              <a:rPr lang="en-US" sz="2200" b="0" dirty="0" err="1">
                <a:solidFill>
                  <a:srgbClr val="001080"/>
                </a:solidFill>
                <a:effectLst/>
                <a:latin typeface="Consolas" panose="020B0609020204030204" pitchFamily="49" charset="0"/>
              </a:rPr>
              <a:t>studentID</a:t>
            </a:r>
            <a:r>
              <a:rPr lang="en-US" sz="2200" b="0" dirty="0">
                <a:solidFill>
                  <a:srgbClr val="001080"/>
                </a:solidFill>
                <a:effectLst/>
                <a:latin typeface="Consolas" panose="020B0609020204030204" pitchFamily="49" charset="0"/>
              </a:rPr>
              <a:t>:</a:t>
            </a:r>
            <a:r>
              <a:rPr lang="en-US" sz="2200" b="0" dirty="0">
                <a:solidFill>
                  <a:srgbClr val="3B3B3B"/>
                </a:solidFill>
                <a:effectLst/>
                <a:latin typeface="Consolas" panose="020B0609020204030204" pitchFamily="49" charset="0"/>
              </a:rPr>
              <a:t> </a:t>
            </a:r>
            <a:r>
              <a:rPr lang="en-US" sz="2200" b="0" dirty="0" err="1">
                <a:solidFill>
                  <a:srgbClr val="0070C1"/>
                </a:solidFill>
                <a:effectLst/>
                <a:latin typeface="Consolas" panose="020B0609020204030204" pitchFamily="49" charset="0"/>
              </a:rPr>
              <a:t>newID</a:t>
            </a:r>
            <a:r>
              <a:rPr lang="en-US" sz="2200" b="0" dirty="0">
                <a:solidFill>
                  <a:srgbClr val="3B3B3B"/>
                </a:solidFill>
                <a:effectLst/>
                <a:latin typeface="Consolas" panose="020B0609020204030204" pitchFamily="49" charset="0"/>
              </a:rPr>
              <a:t>,</a:t>
            </a:r>
          </a:p>
          <a:p>
            <a:pPr>
              <a:buNone/>
            </a:pPr>
            <a:r>
              <a:rPr lang="en-US" sz="2200" dirty="0">
                <a:solidFill>
                  <a:srgbClr val="3B3B3B"/>
                </a:solidFill>
                <a:latin typeface="Consolas" panose="020B0609020204030204" pitchFamily="49" charset="0"/>
              </a:rPr>
              <a:t>                                 </a:t>
            </a:r>
            <a:r>
              <a:rPr lang="en-US" sz="2200" b="0" dirty="0">
                <a:solidFill>
                  <a:srgbClr val="3B3B3B"/>
                </a:solidFill>
                <a:effectLst/>
                <a:latin typeface="Consolas" panose="020B0609020204030204" pitchFamily="49" charset="0"/>
              </a:rPr>
              <a:t> </a:t>
            </a:r>
            <a:r>
              <a:rPr lang="en-US" sz="2200" b="0" dirty="0" err="1">
                <a:solidFill>
                  <a:srgbClr val="001080"/>
                </a:solidFill>
                <a:effectLst/>
                <a:latin typeface="Consolas" panose="020B0609020204030204" pitchFamily="49" charset="0"/>
              </a:rPr>
              <a:t>studentName</a:t>
            </a:r>
            <a:r>
              <a:rPr lang="en-US" sz="2200" b="0" dirty="0">
                <a:solidFill>
                  <a:srgbClr val="001080"/>
                </a:solidFill>
                <a:effectLst/>
                <a:latin typeface="Consolas" panose="020B0609020204030204" pitchFamily="49" charset="0"/>
              </a:rPr>
              <a:t>:</a:t>
            </a:r>
            <a:r>
              <a:rPr lang="en-US" sz="2200" b="0" dirty="0">
                <a:solidFill>
                  <a:srgbClr val="3B3B3B"/>
                </a:solidFill>
                <a:effectLst/>
                <a:latin typeface="Consolas" panose="020B0609020204030204" pitchFamily="49" charset="0"/>
              </a:rPr>
              <a:t> </a:t>
            </a:r>
            <a:r>
              <a:rPr lang="en-US" sz="2200" b="0" dirty="0" err="1">
                <a:solidFill>
                  <a:srgbClr val="001080"/>
                </a:solidFill>
                <a:effectLst/>
                <a:latin typeface="Consolas" panose="020B0609020204030204" pitchFamily="49" charset="0"/>
              </a:rPr>
              <a:t>newName</a:t>
            </a:r>
            <a:r>
              <a:rPr lang="en-US" sz="2200" b="0" dirty="0">
                <a:solidFill>
                  <a:srgbClr val="3B3B3B"/>
                </a:solidFill>
                <a:effectLst/>
                <a:latin typeface="Consolas" panose="020B0609020204030204" pitchFamily="49" charset="0"/>
              </a:rPr>
              <a:t> };</a:t>
            </a:r>
          </a:p>
          <a:p>
            <a:pPr>
              <a:buNone/>
            </a:pPr>
            <a:r>
              <a:rPr lang="en-US" sz="2200" b="0" dirty="0">
                <a:solidFill>
                  <a:srgbClr val="3B3B3B"/>
                </a:solidFill>
                <a:effectLst/>
                <a:latin typeface="Consolas" panose="020B0609020204030204" pitchFamily="49" charset="0"/>
              </a:rPr>
              <a:t>    </a:t>
            </a:r>
            <a:r>
              <a:rPr lang="en-US" sz="2200" b="0" dirty="0">
                <a:solidFill>
                  <a:srgbClr val="0000FF"/>
                </a:solidFill>
                <a:effectLst/>
                <a:latin typeface="Consolas" panose="020B0609020204030204" pitchFamily="49" charset="0"/>
              </a:rPr>
              <a:t>this</a:t>
            </a:r>
            <a:r>
              <a:rPr lang="en-US" sz="2200" b="0" dirty="0">
                <a:solidFill>
                  <a:srgbClr val="3B3B3B"/>
                </a:solidFill>
                <a:effectLst/>
                <a:latin typeface="Consolas" panose="020B0609020204030204" pitchFamily="49" charset="0"/>
              </a:rPr>
              <a:t>.</a:t>
            </a:r>
            <a:r>
              <a:rPr lang="en-US" sz="2200" b="0" dirty="0">
                <a:solidFill>
                  <a:srgbClr val="001080"/>
                </a:solidFill>
                <a:effectLst/>
                <a:latin typeface="Consolas" panose="020B0609020204030204" pitchFamily="49" charset="0"/>
              </a:rPr>
              <a:t>_</a:t>
            </a:r>
            <a:r>
              <a:rPr lang="en-US" sz="2200" b="0" dirty="0" err="1">
                <a:solidFill>
                  <a:srgbClr val="001080"/>
                </a:solidFill>
                <a:effectLst/>
                <a:latin typeface="Consolas" panose="020B0609020204030204" pitchFamily="49" charset="0"/>
              </a:rPr>
              <a:t>transcripts</a:t>
            </a:r>
            <a:r>
              <a:rPr lang="en-US" sz="2200" b="0" dirty="0" err="1">
                <a:solidFill>
                  <a:srgbClr val="3B3B3B"/>
                </a:solidFill>
                <a:effectLst/>
                <a:latin typeface="Consolas" panose="020B0609020204030204" pitchFamily="49" charset="0"/>
              </a:rPr>
              <a:t>.</a:t>
            </a:r>
            <a:r>
              <a:rPr lang="en-US" sz="2200" b="0" dirty="0" err="1">
                <a:solidFill>
                  <a:srgbClr val="795E26"/>
                </a:solidFill>
                <a:effectLst/>
                <a:latin typeface="Consolas" panose="020B0609020204030204" pitchFamily="49" charset="0"/>
              </a:rPr>
              <a:t>push</a:t>
            </a:r>
            <a:r>
              <a:rPr lang="en-US" sz="2200" b="0" dirty="0">
                <a:solidFill>
                  <a:srgbClr val="3B3B3B"/>
                </a:solidFill>
                <a:effectLst/>
                <a:latin typeface="Consolas" panose="020B0609020204030204" pitchFamily="49" charset="0"/>
              </a:rPr>
              <a:t>({</a:t>
            </a:r>
          </a:p>
          <a:p>
            <a:pPr>
              <a:buNone/>
            </a:pPr>
            <a:r>
              <a:rPr lang="en-US" sz="2200" dirty="0">
                <a:solidFill>
                  <a:srgbClr val="3B3B3B"/>
                </a:solidFill>
                <a:latin typeface="Consolas" panose="020B0609020204030204" pitchFamily="49" charset="0"/>
              </a:rPr>
              <a:t>        </a:t>
            </a:r>
            <a:r>
              <a:rPr lang="en-US" sz="2200" b="0" dirty="0">
                <a:solidFill>
                  <a:srgbClr val="3B3B3B"/>
                </a:solidFill>
                <a:effectLst/>
                <a:latin typeface="Consolas" panose="020B0609020204030204" pitchFamily="49" charset="0"/>
              </a:rPr>
              <a:t> </a:t>
            </a:r>
            <a:r>
              <a:rPr lang="en-US" sz="2200" b="0" dirty="0">
                <a:solidFill>
                  <a:srgbClr val="001080"/>
                </a:solidFill>
                <a:effectLst/>
                <a:latin typeface="Consolas" panose="020B0609020204030204" pitchFamily="49" charset="0"/>
              </a:rPr>
              <a:t>student:</a:t>
            </a:r>
            <a:r>
              <a:rPr lang="en-US" sz="2200" b="0" dirty="0">
                <a:solidFill>
                  <a:srgbClr val="3B3B3B"/>
                </a:solidFill>
                <a:effectLst/>
                <a:latin typeface="Consolas" panose="020B0609020204030204" pitchFamily="49" charset="0"/>
              </a:rPr>
              <a:t> </a:t>
            </a:r>
            <a:r>
              <a:rPr lang="en-US" sz="2200" b="0" dirty="0" err="1">
                <a:solidFill>
                  <a:srgbClr val="0070C1"/>
                </a:solidFill>
                <a:effectLst/>
                <a:latin typeface="Consolas" panose="020B0609020204030204" pitchFamily="49" charset="0"/>
              </a:rPr>
              <a:t>newStudent</a:t>
            </a:r>
            <a:r>
              <a:rPr lang="en-US" sz="2200" b="0" dirty="0">
                <a:solidFill>
                  <a:srgbClr val="3B3B3B"/>
                </a:solidFill>
                <a:effectLst/>
                <a:latin typeface="Consolas" panose="020B0609020204030204" pitchFamily="49" charset="0"/>
              </a:rPr>
              <a:t>, </a:t>
            </a:r>
            <a:r>
              <a:rPr lang="en-US" sz="2200" b="0" dirty="0">
                <a:solidFill>
                  <a:srgbClr val="001080"/>
                </a:solidFill>
                <a:effectLst/>
                <a:latin typeface="Consolas" panose="020B0609020204030204" pitchFamily="49" charset="0"/>
              </a:rPr>
              <a:t>grades:</a:t>
            </a:r>
            <a:r>
              <a:rPr lang="en-US" sz="2200" b="0" dirty="0">
                <a:solidFill>
                  <a:srgbClr val="3B3B3B"/>
                </a:solidFill>
                <a:effectLst/>
                <a:latin typeface="Consolas" panose="020B0609020204030204" pitchFamily="49" charset="0"/>
              </a:rPr>
              <a:t> [] </a:t>
            </a:r>
          </a:p>
          <a:p>
            <a:pPr>
              <a:buNone/>
            </a:pPr>
            <a:r>
              <a:rPr lang="en-US" sz="2200" dirty="0">
                <a:solidFill>
                  <a:srgbClr val="3B3B3B"/>
                </a:solidFill>
                <a:latin typeface="Consolas" panose="020B0609020204030204" pitchFamily="49" charset="0"/>
              </a:rPr>
              <a:t>    </a:t>
            </a:r>
            <a:r>
              <a:rPr lang="en-US" sz="2200" b="0" dirty="0">
                <a:solidFill>
                  <a:srgbClr val="3B3B3B"/>
                </a:solidFill>
                <a:effectLst/>
                <a:latin typeface="Consolas" panose="020B0609020204030204" pitchFamily="49" charset="0"/>
              </a:rPr>
              <a:t>});</a:t>
            </a:r>
          </a:p>
          <a:p>
            <a:pPr>
              <a:buNone/>
            </a:pPr>
            <a:r>
              <a:rPr lang="en-US" sz="2200" b="0" dirty="0">
                <a:solidFill>
                  <a:srgbClr val="3B3B3B"/>
                </a:solidFill>
                <a:effectLst/>
                <a:latin typeface="Consolas" panose="020B0609020204030204" pitchFamily="49" charset="0"/>
              </a:rPr>
              <a:t>    </a:t>
            </a:r>
            <a:r>
              <a:rPr lang="en-US" sz="2200" b="0" dirty="0">
                <a:solidFill>
                  <a:srgbClr val="AF00DB"/>
                </a:solidFill>
                <a:effectLst/>
                <a:latin typeface="Consolas" panose="020B0609020204030204" pitchFamily="49" charset="0"/>
              </a:rPr>
              <a:t>return</a:t>
            </a:r>
            <a:r>
              <a:rPr lang="en-US" sz="2200" b="0" dirty="0">
                <a:solidFill>
                  <a:srgbClr val="3B3B3B"/>
                </a:solidFill>
                <a:effectLst/>
                <a:latin typeface="Consolas" panose="020B0609020204030204" pitchFamily="49" charset="0"/>
              </a:rPr>
              <a:t> </a:t>
            </a:r>
            <a:r>
              <a:rPr lang="en-US" sz="2200" b="0" dirty="0" err="1">
                <a:solidFill>
                  <a:srgbClr val="0070C1"/>
                </a:solidFill>
                <a:effectLst/>
                <a:latin typeface="Consolas" panose="020B0609020204030204" pitchFamily="49" charset="0"/>
              </a:rPr>
              <a:t>newID</a:t>
            </a:r>
            <a:r>
              <a:rPr lang="en-US" sz="2200" b="0" dirty="0">
                <a:solidFill>
                  <a:srgbClr val="3B3B3B"/>
                </a:solidFill>
                <a:effectLst/>
                <a:latin typeface="Consolas" panose="020B0609020204030204" pitchFamily="49" charset="0"/>
              </a:rPr>
              <a:t>;</a:t>
            </a:r>
          </a:p>
          <a:p>
            <a:pPr>
              <a:buNone/>
            </a:pPr>
            <a:r>
              <a:rPr lang="en-US" sz="2200" b="0" dirty="0">
                <a:solidFill>
                  <a:srgbClr val="3B3B3B"/>
                </a:solidFill>
                <a:effectLst/>
                <a:latin typeface="Consolas" panose="020B0609020204030204" pitchFamily="49" charset="0"/>
              </a:rPr>
              <a:t>  }</a:t>
            </a:r>
          </a:p>
        </p:txBody>
      </p:sp>
      <p:sp>
        <p:nvSpPr>
          <p:cNvPr id="3" name="Rectangle: Rounded Corners 2">
            <a:extLst>
              <a:ext uri="{FF2B5EF4-FFF2-40B4-BE49-F238E27FC236}">
                <a16:creationId xmlns:a16="http://schemas.microsoft.com/office/drawing/2014/main" id="{E7021BCA-96A0-579A-7B8B-8D981D8B6785}"/>
              </a:ext>
            </a:extLst>
          </p:cNvPr>
          <p:cNvSpPr/>
          <p:nvPr/>
        </p:nvSpPr>
        <p:spPr>
          <a:xfrm>
            <a:off x="7991061" y="323608"/>
            <a:ext cx="3485322" cy="768626"/>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t>
            </a:r>
            <a:r>
              <a:rPr lang="en-US" sz="2400" dirty="0" err="1">
                <a:solidFill>
                  <a:schemeClr val="tx1"/>
                </a:solidFill>
              </a:rPr>
              <a:t>transcript.service.ts</a:t>
            </a:r>
            <a:endParaRPr lang="en-US" sz="2400" dirty="0">
              <a:solidFill>
                <a:schemeClr val="tx1"/>
              </a:solidFill>
            </a:endParaRPr>
          </a:p>
        </p:txBody>
      </p:sp>
    </p:spTree>
    <p:extLst>
      <p:ext uri="{BB962C8B-B14F-4D97-AF65-F5344CB8AC3E}">
        <p14:creationId xmlns:p14="http://schemas.microsoft.com/office/powerpoint/2010/main" val="11002943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67C5B6E-6AE0-F544-0A66-BA1917FA6AB2}"/>
              </a:ext>
            </a:extLst>
          </p:cNvPr>
          <p:cNvSpPr txBox="1"/>
          <p:nvPr/>
        </p:nvSpPr>
        <p:spPr>
          <a:xfrm>
            <a:off x="838199" y="3370356"/>
            <a:ext cx="10773578" cy="2723823"/>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dirty="0">
                <a:solidFill>
                  <a:srgbClr val="0000FF"/>
                </a:solidFill>
                <a:latin typeface="Consolas" panose="020B0609020204030204" pitchFamily="49" charset="0"/>
                <a:ea typeface="Menlo" panose="020B0609030804020204" pitchFamily="49" charset="0"/>
                <a:cs typeface="Consolas" panose="020B0609020204030204" pitchFamily="49" charset="0"/>
              </a:rPr>
              <a:t>let</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 </a:t>
            </a:r>
            <a:r>
              <a:rPr lang="en-US" dirty="0" err="1">
                <a:solidFill>
                  <a:srgbClr val="001080"/>
                </a:solidFill>
                <a:latin typeface="Consolas" panose="020B0609020204030204" pitchFamily="49" charset="0"/>
                <a:ea typeface="Menlo" panose="020B0609030804020204" pitchFamily="49" charset="0"/>
                <a:cs typeface="Consolas" panose="020B0609020204030204" pitchFamily="49" charset="0"/>
              </a:rPr>
              <a:t>db</a:t>
            </a:r>
            <a:r>
              <a:rPr lang="en-US" dirty="0">
                <a:solidFill>
                  <a:srgbClr val="000000"/>
                </a:solidFill>
                <a:latin typeface="Consolas" panose="020B0609020204030204" pitchFamily="49" charset="0"/>
                <a:ea typeface="Menlo" panose="020B0609030804020204" pitchFamily="49" charset="0"/>
                <a:cs typeface="Consolas" panose="020B0609020204030204" pitchFamily="49" charset="0"/>
              </a:rPr>
              <a:t>:</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 </a:t>
            </a:r>
            <a:r>
              <a:rPr lang="en-US" dirty="0" err="1">
                <a:solidFill>
                  <a:srgbClr val="267F99"/>
                </a:solidFill>
                <a:latin typeface="Consolas" panose="020B0609020204030204" pitchFamily="49" charset="0"/>
                <a:ea typeface="Menlo" panose="020B0609030804020204" pitchFamily="49" charset="0"/>
                <a:cs typeface="Consolas" panose="020B0609020204030204" pitchFamily="49" charset="0"/>
              </a:rPr>
              <a:t>TranscriptService</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a:t>
            </a:r>
          </a:p>
          <a:p>
            <a:pPr>
              <a:lnSpc>
                <a:spcPct val="110000"/>
              </a:lnSpc>
              <a:buNone/>
            </a:pPr>
            <a:r>
              <a:rPr lang="en-US" dirty="0" err="1">
                <a:solidFill>
                  <a:srgbClr val="795E26"/>
                </a:solidFill>
                <a:latin typeface="Consolas" panose="020B0609020204030204" pitchFamily="49" charset="0"/>
                <a:ea typeface="Menlo" panose="020B0609030804020204" pitchFamily="49" charset="0"/>
                <a:cs typeface="Consolas" panose="020B0609020204030204" pitchFamily="49" charset="0"/>
              </a:rPr>
              <a:t>beforeAll</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 </a:t>
            </a:r>
            <a:r>
              <a:rPr lang="en-US" dirty="0">
                <a:solidFill>
                  <a:srgbClr val="0000FF"/>
                </a:solidFill>
                <a:latin typeface="Consolas" panose="020B0609020204030204" pitchFamily="49" charset="0"/>
                <a:ea typeface="Menlo" panose="020B0609030804020204" pitchFamily="49" charset="0"/>
                <a:cs typeface="Consolas" panose="020B0609020204030204" pitchFamily="49" charset="0"/>
              </a:rPr>
              <a:t>=&gt;</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 {</a:t>
            </a:r>
          </a:p>
          <a:p>
            <a:pPr>
              <a:lnSpc>
                <a:spcPct val="110000"/>
              </a:lnSpc>
              <a:buNone/>
            </a:pPr>
            <a:r>
              <a:rPr lang="en-US" dirty="0">
                <a:solidFill>
                  <a:srgbClr val="001080"/>
                </a:solidFill>
                <a:latin typeface="Consolas" panose="020B0609020204030204" pitchFamily="49" charset="0"/>
                <a:ea typeface="Menlo" panose="020B0609030804020204" pitchFamily="49" charset="0"/>
                <a:cs typeface="Consolas" panose="020B0609020204030204" pitchFamily="49" charset="0"/>
              </a:rPr>
              <a:t>  </a:t>
            </a:r>
            <a:r>
              <a:rPr lang="en-US" dirty="0" err="1">
                <a:solidFill>
                  <a:srgbClr val="001080"/>
                </a:solidFill>
                <a:latin typeface="Consolas" panose="020B0609020204030204" pitchFamily="49" charset="0"/>
                <a:ea typeface="Menlo" panose="020B0609030804020204" pitchFamily="49" charset="0"/>
                <a:cs typeface="Consolas" panose="020B0609020204030204" pitchFamily="49" charset="0"/>
              </a:rPr>
              <a:t>db</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 </a:t>
            </a:r>
            <a:r>
              <a:rPr lang="en-US" dirty="0">
                <a:solidFill>
                  <a:srgbClr val="000000"/>
                </a:solidFill>
                <a:latin typeface="Consolas" panose="020B0609020204030204" pitchFamily="49" charset="0"/>
                <a:ea typeface="Menlo" panose="020B0609030804020204" pitchFamily="49" charset="0"/>
                <a:cs typeface="Consolas" panose="020B0609020204030204" pitchFamily="49" charset="0"/>
              </a:rPr>
              <a:t>=</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 </a:t>
            </a:r>
            <a:r>
              <a:rPr lang="en-US" dirty="0">
                <a:solidFill>
                  <a:srgbClr val="0000FF"/>
                </a:solidFill>
                <a:latin typeface="Consolas" panose="020B0609020204030204" pitchFamily="49" charset="0"/>
                <a:ea typeface="Menlo" panose="020B0609030804020204" pitchFamily="49" charset="0"/>
                <a:cs typeface="Consolas" panose="020B0609020204030204" pitchFamily="49" charset="0"/>
              </a:rPr>
              <a:t>new</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 </a:t>
            </a:r>
            <a:r>
              <a:rPr lang="en-US" dirty="0" err="1">
                <a:solidFill>
                  <a:srgbClr val="267F99"/>
                </a:solidFill>
                <a:latin typeface="Consolas" panose="020B0609020204030204" pitchFamily="49" charset="0"/>
                <a:ea typeface="Menlo" panose="020B0609030804020204" pitchFamily="49" charset="0"/>
                <a:cs typeface="Consolas" panose="020B0609020204030204" pitchFamily="49" charset="0"/>
              </a:rPr>
              <a:t>TranscriptDB</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a:t>
            </a:r>
          </a:p>
          <a:p>
            <a:pPr>
              <a:lnSpc>
                <a:spcPct val="110000"/>
              </a:lnSpc>
              <a:buNone/>
            </a:pP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a:t>
            </a:r>
          </a:p>
          <a:p>
            <a:pPr>
              <a:lnSpc>
                <a:spcPct val="110000"/>
              </a:lnSpc>
              <a:buNone/>
            </a:pPr>
            <a:endParaRPr lang="en-US" dirty="0">
              <a:solidFill>
                <a:srgbClr val="3B3B3B"/>
              </a:solidFill>
              <a:latin typeface="Consolas" panose="020B0609020204030204" pitchFamily="49" charset="0"/>
              <a:ea typeface="Menlo" panose="020B0609030804020204" pitchFamily="49" charset="0"/>
              <a:cs typeface="Consolas" panose="020B0609020204030204" pitchFamily="49" charset="0"/>
            </a:endParaRPr>
          </a:p>
          <a:p>
            <a:r>
              <a:rPr lang="en-US" dirty="0" err="1">
                <a:solidFill>
                  <a:srgbClr val="795E26"/>
                </a:solidFill>
                <a:latin typeface="Consolas" panose="020B0609020204030204" pitchFamily="49" charset="0"/>
                <a:ea typeface="Menlo" panose="020B0609030804020204" pitchFamily="49" charset="0"/>
                <a:cs typeface="Consolas" panose="020B0609020204030204" pitchFamily="49" charset="0"/>
              </a:rPr>
              <a:t>beforeEach</a:t>
            </a:r>
            <a:r>
              <a:rPr lang="en-US" dirty="0">
                <a:solidFill>
                  <a:srgbClr val="000000"/>
                </a:solidFill>
                <a:latin typeface="Consolas" panose="020B0609020204030204" pitchFamily="49" charset="0"/>
                <a:ea typeface="Menlo" panose="020B0609030804020204" pitchFamily="49" charset="0"/>
                <a:cs typeface="Consolas" panose="020B0609020204030204" pitchFamily="49" charset="0"/>
              </a:rPr>
              <a:t>(() </a:t>
            </a:r>
            <a:r>
              <a:rPr lang="en-US" dirty="0">
                <a:solidFill>
                  <a:srgbClr val="0000FF"/>
                </a:solidFill>
                <a:latin typeface="Consolas" panose="020B0609020204030204" pitchFamily="49" charset="0"/>
                <a:ea typeface="Menlo" panose="020B0609030804020204" pitchFamily="49" charset="0"/>
                <a:cs typeface="Consolas" panose="020B0609020204030204" pitchFamily="49" charset="0"/>
              </a:rPr>
              <a:t>=&gt;</a:t>
            </a:r>
            <a:r>
              <a:rPr lang="en-US" dirty="0">
                <a:solidFill>
                  <a:srgbClr val="000000"/>
                </a:solidFill>
                <a:latin typeface="Consolas" panose="020B0609020204030204" pitchFamily="49" charset="0"/>
                <a:ea typeface="Menlo" panose="020B0609030804020204" pitchFamily="49" charset="0"/>
                <a:cs typeface="Consolas" panose="020B0609020204030204" pitchFamily="49" charset="0"/>
              </a:rPr>
              <a:t> {</a:t>
            </a:r>
          </a:p>
          <a:p>
            <a:r>
              <a:rPr lang="en-US" dirty="0">
                <a:solidFill>
                  <a:srgbClr val="000000"/>
                </a:solidFill>
                <a:latin typeface="Consolas" panose="020B0609020204030204" pitchFamily="49" charset="0"/>
                <a:ea typeface="Menlo" panose="020B0609030804020204" pitchFamily="49" charset="0"/>
                <a:cs typeface="Consolas" panose="020B0609020204030204" pitchFamily="49" charset="0"/>
              </a:rPr>
              <a:t> </a:t>
            </a:r>
            <a:r>
              <a:rPr lang="en-US" dirty="0" err="1">
                <a:solidFill>
                  <a:srgbClr val="000000"/>
                </a:solidFill>
                <a:latin typeface="Consolas" panose="020B0609020204030204" pitchFamily="49" charset="0"/>
                <a:ea typeface="Menlo" panose="020B0609030804020204" pitchFamily="49" charset="0"/>
                <a:cs typeface="Consolas" panose="020B0609020204030204" pitchFamily="49" charset="0"/>
              </a:rPr>
              <a:t>db.clear</a:t>
            </a:r>
            <a:r>
              <a:rPr lang="en-US" dirty="0">
                <a:solidFill>
                  <a:srgbClr val="000000"/>
                </a:solidFill>
                <a:latin typeface="Consolas" panose="020B0609020204030204" pitchFamily="49" charset="0"/>
                <a:ea typeface="Menlo" panose="020B0609030804020204" pitchFamily="49" charset="0"/>
                <a:cs typeface="Consolas" panose="020B0609020204030204" pitchFamily="49" charset="0"/>
              </a:rPr>
              <a:t>([]);</a:t>
            </a:r>
          </a:p>
          <a:p>
            <a:r>
              <a:rPr lang="en-US" dirty="0">
                <a:solidFill>
                  <a:srgbClr val="000000"/>
                </a:solidFill>
                <a:latin typeface="Consolas" panose="020B0609020204030204" pitchFamily="49" charset="0"/>
                <a:ea typeface="Menlo" panose="020B0609030804020204" pitchFamily="49" charset="0"/>
                <a:cs typeface="Consolas" panose="020B0609020204030204" pitchFamily="49" charset="0"/>
              </a:rPr>
              <a:t>});</a:t>
            </a:r>
          </a:p>
          <a:p>
            <a:endParaRPr lang="en-US" b="0" dirty="0">
              <a:solidFill>
                <a:srgbClr val="000000"/>
              </a:solidFill>
              <a:effectLst/>
              <a:latin typeface="Consolas" panose="020B0609020204030204" pitchFamily="49" charset="0"/>
              <a:ea typeface="Menlo" panose="020B0609030804020204" pitchFamily="49" charset="0"/>
              <a:cs typeface="Consolas" panose="020B0609020204030204" pitchFamily="49" charset="0"/>
            </a:endParaRPr>
          </a:p>
        </p:txBody>
      </p:sp>
      <p:sp>
        <p:nvSpPr>
          <p:cNvPr id="2" name="Title 1">
            <a:extLst>
              <a:ext uri="{FF2B5EF4-FFF2-40B4-BE49-F238E27FC236}">
                <a16:creationId xmlns:a16="http://schemas.microsoft.com/office/drawing/2014/main" id="{90ED6850-1CA2-FEBB-B30C-05C8B7FE6D5D}"/>
              </a:ext>
            </a:extLst>
          </p:cNvPr>
          <p:cNvSpPr>
            <a:spLocks noGrp="1"/>
          </p:cNvSpPr>
          <p:nvPr>
            <p:ph type="title"/>
          </p:nvPr>
        </p:nvSpPr>
        <p:spPr/>
        <p:txBody>
          <a:bodyPr/>
          <a:lstStyle/>
          <a:p>
            <a:r>
              <a:rPr lang="en-US" dirty="0"/>
              <a:t>A quick word about cleanup</a:t>
            </a:r>
          </a:p>
        </p:txBody>
      </p:sp>
      <p:sp>
        <p:nvSpPr>
          <p:cNvPr id="4" name="Slide Number Placeholder 3">
            <a:extLst>
              <a:ext uri="{FF2B5EF4-FFF2-40B4-BE49-F238E27FC236}">
                <a16:creationId xmlns:a16="http://schemas.microsoft.com/office/drawing/2014/main" id="{A964C0F9-7D28-D578-2FEB-C76E386D547A}"/>
              </a:ext>
            </a:extLst>
          </p:cNvPr>
          <p:cNvSpPr>
            <a:spLocks noGrp="1"/>
          </p:cNvSpPr>
          <p:nvPr>
            <p:ph type="sldNum" sz="quarter" idx="12"/>
          </p:nvPr>
        </p:nvSpPr>
        <p:spPr/>
        <p:txBody>
          <a:bodyPr/>
          <a:lstStyle/>
          <a:p>
            <a:fld id="{20F37917-FD3A-4669-9018-DA04BCDD3D75}" type="slidenum">
              <a:rPr lang="en-US" smtClean="0"/>
              <a:t>26</a:t>
            </a:fld>
            <a:endParaRPr lang="en-US"/>
          </a:p>
        </p:txBody>
      </p:sp>
      <p:grpSp>
        <p:nvGrpSpPr>
          <p:cNvPr id="12" name="Group 11">
            <a:extLst>
              <a:ext uri="{FF2B5EF4-FFF2-40B4-BE49-F238E27FC236}">
                <a16:creationId xmlns:a16="http://schemas.microsoft.com/office/drawing/2014/main" id="{02B43628-5357-48D9-C1AB-02F58DD23665}"/>
              </a:ext>
            </a:extLst>
          </p:cNvPr>
          <p:cNvGrpSpPr/>
          <p:nvPr/>
        </p:nvGrpSpPr>
        <p:grpSpPr>
          <a:xfrm>
            <a:off x="3769834" y="1751917"/>
            <a:ext cx="4537010" cy="1285021"/>
            <a:chOff x="3450031" y="3450931"/>
            <a:chExt cx="4537010" cy="1285021"/>
          </a:xfrm>
        </p:grpSpPr>
        <p:sp>
          <p:nvSpPr>
            <p:cNvPr id="9" name="AutoShape 9">
              <a:extLst>
                <a:ext uri="{FF2B5EF4-FFF2-40B4-BE49-F238E27FC236}">
                  <a16:creationId xmlns:a16="http://schemas.microsoft.com/office/drawing/2014/main" id="{0976A1DB-D28F-DDD7-CED8-58403B21C0BF}"/>
                </a:ext>
              </a:extLst>
            </p:cNvPr>
            <p:cNvSpPr>
              <a:spLocks/>
            </p:cNvSpPr>
            <p:nvPr/>
          </p:nvSpPr>
          <p:spPr bwMode="auto">
            <a:xfrm>
              <a:off x="3450031" y="345093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Start each test with a new empty database</a:t>
              </a:r>
            </a:p>
          </p:txBody>
        </p:sp>
        <p:cxnSp>
          <p:nvCxnSpPr>
            <p:cNvPr id="11" name="Straight Arrow Connector 10">
              <a:extLst>
                <a:ext uri="{FF2B5EF4-FFF2-40B4-BE49-F238E27FC236}">
                  <a16:creationId xmlns:a16="http://schemas.microsoft.com/office/drawing/2014/main" id="{69684802-571C-8FA9-DA3E-C90BC10CB80A}"/>
                </a:ext>
              </a:extLst>
            </p:cNvPr>
            <p:cNvCxnSpPr>
              <a:cxnSpLocks/>
            </p:cNvCxnSpPr>
            <p:nvPr/>
          </p:nvCxnSpPr>
          <p:spPr>
            <a:xfrm flipV="1">
              <a:off x="6946092" y="3916121"/>
              <a:ext cx="1040949" cy="174301"/>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sp>
        <p:nvSpPr>
          <p:cNvPr id="10" name="Content Placeholder 2">
            <a:extLst>
              <a:ext uri="{FF2B5EF4-FFF2-40B4-BE49-F238E27FC236}">
                <a16:creationId xmlns:a16="http://schemas.microsoft.com/office/drawing/2014/main" id="{88C922C3-603E-D6F0-750E-B27F16097F24}"/>
              </a:ext>
            </a:extLst>
          </p:cNvPr>
          <p:cNvSpPr>
            <a:spLocks noGrp="1"/>
          </p:cNvSpPr>
          <p:nvPr>
            <p:ph idx="1"/>
          </p:nvPr>
        </p:nvSpPr>
        <p:spPr>
          <a:xfrm>
            <a:off x="838199" y="6109500"/>
            <a:ext cx="9648463" cy="1290558"/>
          </a:xfrm>
        </p:spPr>
        <p:txBody>
          <a:bodyPr>
            <a:normAutofit/>
          </a:bodyPr>
          <a:lstStyle/>
          <a:p>
            <a:r>
              <a:rPr lang="en-US" dirty="0"/>
              <a:t>Use </a:t>
            </a:r>
            <a:r>
              <a:rPr lang="en-US" b="0" dirty="0" err="1">
                <a:solidFill>
                  <a:srgbClr val="795E26"/>
                </a:solidFill>
                <a:effectLst/>
                <a:latin typeface="Consolas" panose="020B0609020204030204" pitchFamily="49" charset="0"/>
              </a:rPr>
              <a:t>afterEach</a:t>
            </a:r>
            <a:r>
              <a:rPr lang="en-US" dirty="0"/>
              <a:t>() if needed. </a:t>
            </a:r>
          </a:p>
        </p:txBody>
      </p:sp>
      <p:sp>
        <p:nvSpPr>
          <p:cNvPr id="14" name="TextBox 13">
            <a:extLst>
              <a:ext uri="{FF2B5EF4-FFF2-40B4-BE49-F238E27FC236}">
                <a16:creationId xmlns:a16="http://schemas.microsoft.com/office/drawing/2014/main" id="{D8B4F2AF-392F-EFFE-EAEB-17EF3C6D9405}"/>
              </a:ext>
            </a:extLst>
          </p:cNvPr>
          <p:cNvSpPr txBox="1"/>
          <p:nvPr/>
        </p:nvSpPr>
        <p:spPr>
          <a:xfrm>
            <a:off x="8306844" y="1745879"/>
            <a:ext cx="6093912" cy="1291059"/>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b="0" dirty="0">
                <a:solidFill>
                  <a:srgbClr val="0000FF"/>
                </a:solidFill>
                <a:effectLst/>
                <a:latin typeface="Consolas" panose="020B0609020204030204" pitchFamily="49" charset="0"/>
                <a:cs typeface="Consolas" panose="020B0609020204030204" pitchFamily="49" charset="0"/>
              </a:rPr>
              <a:t>let</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db</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267F99"/>
                </a:solidFill>
                <a:effectLst/>
                <a:latin typeface="Consolas" panose="020B0609020204030204" pitchFamily="49" charset="0"/>
                <a:cs typeface="Consolas" panose="020B0609020204030204" pitchFamily="49" charset="0"/>
              </a:rPr>
              <a:t>TranscriptService</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err="1">
                <a:solidFill>
                  <a:srgbClr val="795E26"/>
                </a:solidFill>
                <a:effectLst/>
                <a:latin typeface="Consolas" panose="020B0609020204030204" pitchFamily="49" charset="0"/>
                <a:cs typeface="Consolas" panose="020B0609020204030204" pitchFamily="49" charset="0"/>
              </a:rPr>
              <a:t>beforeEach</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001080"/>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db</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FF"/>
                </a:solidFill>
                <a:effectLst/>
                <a:latin typeface="Consolas" panose="020B0609020204030204" pitchFamily="49" charset="0"/>
                <a:cs typeface="Consolas" panose="020B0609020204030204" pitchFamily="49" charset="0"/>
              </a:rPr>
              <a:t>new</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267F99"/>
                </a:solidFill>
                <a:effectLst/>
                <a:latin typeface="Consolas" panose="020B0609020204030204" pitchFamily="49" charset="0"/>
                <a:cs typeface="Consolas" panose="020B0609020204030204" pitchFamily="49" charset="0"/>
              </a:rPr>
              <a:t>TranscriptDB</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3B3B3B"/>
                </a:solidFill>
                <a:effectLst/>
                <a:latin typeface="Consolas" panose="020B0609020204030204" pitchFamily="49" charset="0"/>
                <a:cs typeface="Consolas" panose="020B0609020204030204" pitchFamily="49" charset="0"/>
              </a:rPr>
              <a:t>});</a:t>
            </a:r>
          </a:p>
        </p:txBody>
      </p:sp>
      <p:sp>
        <p:nvSpPr>
          <p:cNvPr id="16" name="AutoShape 9">
            <a:extLst>
              <a:ext uri="{FF2B5EF4-FFF2-40B4-BE49-F238E27FC236}">
                <a16:creationId xmlns:a16="http://schemas.microsoft.com/office/drawing/2014/main" id="{E98ACB89-BF47-7599-0F67-ECB3FA9661C4}"/>
              </a:ext>
            </a:extLst>
          </p:cNvPr>
          <p:cNvSpPr>
            <a:spLocks/>
          </p:cNvSpPr>
          <p:nvPr/>
        </p:nvSpPr>
        <p:spPr bwMode="auto">
          <a:xfrm>
            <a:off x="6776581" y="3551530"/>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Create one database at the very start</a:t>
            </a:r>
          </a:p>
        </p:txBody>
      </p:sp>
      <p:cxnSp>
        <p:nvCxnSpPr>
          <p:cNvPr id="17" name="Straight Arrow Connector 16">
            <a:extLst>
              <a:ext uri="{FF2B5EF4-FFF2-40B4-BE49-F238E27FC236}">
                <a16:creationId xmlns:a16="http://schemas.microsoft.com/office/drawing/2014/main" id="{F2B0B95B-D5BE-3373-4E06-5C16ECD42DE6}"/>
              </a:ext>
            </a:extLst>
          </p:cNvPr>
          <p:cNvCxnSpPr>
            <a:cxnSpLocks/>
          </p:cNvCxnSpPr>
          <p:nvPr/>
        </p:nvCxnSpPr>
        <p:spPr>
          <a:xfrm flipH="1" flipV="1">
            <a:off x="4672208" y="3980262"/>
            <a:ext cx="2104373" cy="165853"/>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20" name="AutoShape 9">
            <a:extLst>
              <a:ext uri="{FF2B5EF4-FFF2-40B4-BE49-F238E27FC236}">
                <a16:creationId xmlns:a16="http://schemas.microsoft.com/office/drawing/2014/main" id="{532574F9-A234-1B72-AD38-C5DCDB44B582}"/>
              </a:ext>
            </a:extLst>
          </p:cNvPr>
          <p:cNvSpPr>
            <a:spLocks/>
          </p:cNvSpPr>
          <p:nvPr/>
        </p:nvSpPr>
        <p:spPr bwMode="auto">
          <a:xfrm>
            <a:off x="6096000" y="4990332"/>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Start every test with the database cleared out</a:t>
            </a:r>
          </a:p>
        </p:txBody>
      </p:sp>
      <p:cxnSp>
        <p:nvCxnSpPr>
          <p:cNvPr id="21" name="Straight Arrow Connector 20">
            <a:extLst>
              <a:ext uri="{FF2B5EF4-FFF2-40B4-BE49-F238E27FC236}">
                <a16:creationId xmlns:a16="http://schemas.microsoft.com/office/drawing/2014/main" id="{F93ED01A-F0A8-648F-DE72-400FB752ABEE}"/>
              </a:ext>
            </a:extLst>
          </p:cNvPr>
          <p:cNvCxnSpPr>
            <a:cxnSpLocks/>
          </p:cNvCxnSpPr>
          <p:nvPr/>
        </p:nvCxnSpPr>
        <p:spPr>
          <a:xfrm flipH="1" flipV="1">
            <a:off x="3991627" y="5419064"/>
            <a:ext cx="2104373" cy="165853"/>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A7617698-7E77-E099-D2CD-6C7B237E2B50}"/>
              </a:ext>
            </a:extLst>
          </p:cNvPr>
          <p:cNvSpPr txBox="1"/>
          <p:nvPr/>
        </p:nvSpPr>
        <p:spPr>
          <a:xfrm>
            <a:off x="5437446" y="3094330"/>
            <a:ext cx="9144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r>
              <a:rPr lang="en-US" sz="4800" dirty="0">
                <a:solidFill>
                  <a:srgbClr val="FFC000"/>
                </a:solidFill>
              </a:rPr>
              <a:t>OR</a:t>
            </a:r>
          </a:p>
        </p:txBody>
      </p:sp>
    </p:spTree>
    <p:extLst>
      <p:ext uri="{BB962C8B-B14F-4D97-AF65-F5344CB8AC3E}">
        <p14:creationId xmlns:p14="http://schemas.microsoft.com/office/powerpoint/2010/main" val="9395548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7D45D-23B0-E21E-9A9E-E8F200F1CB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E25755-ACA7-3890-35A1-7DD1E9CF3CBE}"/>
              </a:ext>
            </a:extLst>
          </p:cNvPr>
          <p:cNvSpPr>
            <a:spLocks noGrp="1"/>
          </p:cNvSpPr>
          <p:nvPr>
            <p:ph type="title"/>
          </p:nvPr>
        </p:nvSpPr>
        <p:spPr/>
        <p:txBody>
          <a:bodyPr/>
          <a:lstStyle/>
          <a:p>
            <a:r>
              <a:rPr lang="en-US" dirty="0"/>
              <a:t>Review: Here is the process we followed</a:t>
            </a:r>
          </a:p>
        </p:txBody>
      </p:sp>
      <p:sp>
        <p:nvSpPr>
          <p:cNvPr id="3" name="Slide Number Placeholder 2">
            <a:extLst>
              <a:ext uri="{FF2B5EF4-FFF2-40B4-BE49-F238E27FC236}">
                <a16:creationId xmlns:a16="http://schemas.microsoft.com/office/drawing/2014/main" id="{5E92E3A7-C02D-703B-56BD-94FA6F071027}"/>
              </a:ext>
            </a:extLst>
          </p:cNvPr>
          <p:cNvSpPr>
            <a:spLocks noGrp="1"/>
          </p:cNvSpPr>
          <p:nvPr>
            <p:ph type="sldNum" sz="quarter" idx="12"/>
          </p:nvPr>
        </p:nvSpPr>
        <p:spPr/>
        <p:txBody>
          <a:bodyPr/>
          <a:lstStyle/>
          <a:p>
            <a:fld id="{20F37917-FD3A-4669-9018-DA04BCDD3D75}" type="slidenum">
              <a:rPr lang="en-US" smtClean="0"/>
              <a:pPr/>
              <a:t>27</a:t>
            </a:fld>
            <a:endParaRPr lang="en-US"/>
          </a:p>
        </p:txBody>
      </p:sp>
      <p:grpSp>
        <p:nvGrpSpPr>
          <p:cNvPr id="30" name="Group 29">
            <a:extLst>
              <a:ext uri="{FF2B5EF4-FFF2-40B4-BE49-F238E27FC236}">
                <a16:creationId xmlns:a16="http://schemas.microsoft.com/office/drawing/2014/main" id="{EB90D33C-D943-3071-F98E-12788C9CA5ED}"/>
              </a:ext>
            </a:extLst>
          </p:cNvPr>
          <p:cNvGrpSpPr/>
          <p:nvPr/>
        </p:nvGrpSpPr>
        <p:grpSpPr>
          <a:xfrm>
            <a:off x="338536" y="2558828"/>
            <a:ext cx="11321493" cy="3027216"/>
            <a:chOff x="156796" y="2293785"/>
            <a:chExt cx="11321493" cy="3027216"/>
          </a:xfrm>
        </p:grpSpPr>
        <p:grpSp>
          <p:nvGrpSpPr>
            <p:cNvPr id="31" name="Group 30">
              <a:extLst>
                <a:ext uri="{FF2B5EF4-FFF2-40B4-BE49-F238E27FC236}">
                  <a16:creationId xmlns:a16="http://schemas.microsoft.com/office/drawing/2014/main" id="{80212AAC-D7DA-92DF-C09F-5BA7EC317899}"/>
                </a:ext>
              </a:extLst>
            </p:cNvPr>
            <p:cNvGrpSpPr/>
            <p:nvPr/>
          </p:nvGrpSpPr>
          <p:grpSpPr>
            <a:xfrm>
              <a:off x="156796" y="2293785"/>
              <a:ext cx="11321493" cy="2066180"/>
              <a:chOff x="133350" y="1652027"/>
              <a:chExt cx="11321493" cy="1904613"/>
            </a:xfrm>
          </p:grpSpPr>
          <p:sp>
            <p:nvSpPr>
              <p:cNvPr id="38" name="Rectangle: Rounded Corners 37">
                <a:extLst>
                  <a:ext uri="{FF2B5EF4-FFF2-40B4-BE49-F238E27FC236}">
                    <a16:creationId xmlns:a16="http://schemas.microsoft.com/office/drawing/2014/main" id="{CED55445-A580-FFA3-4824-BC6E6983845B}"/>
                  </a:ext>
                </a:extLst>
              </p:cNvPr>
              <p:cNvSpPr/>
              <p:nvPr/>
            </p:nvSpPr>
            <p:spPr>
              <a:xfrm>
                <a:off x="133350" y="2516734"/>
                <a:ext cx="2026024" cy="1039906"/>
              </a:xfrm>
              <a:prstGeom prst="roundRect">
                <a:avLst/>
              </a:prstGeom>
              <a:solidFill>
                <a:schemeClr val="bg2">
                  <a:lumMod val="75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Satisfaction Conditions</a:t>
                </a:r>
              </a:p>
            </p:txBody>
          </p:sp>
          <p:sp>
            <p:nvSpPr>
              <p:cNvPr id="39" name="Rectangle: Rounded Corners 38">
                <a:extLst>
                  <a:ext uri="{FF2B5EF4-FFF2-40B4-BE49-F238E27FC236}">
                    <a16:creationId xmlns:a16="http://schemas.microsoft.com/office/drawing/2014/main" id="{C0780C4B-3E35-1B27-99AF-6DC782B03554}"/>
                  </a:ext>
                </a:extLst>
              </p:cNvPr>
              <p:cNvSpPr/>
              <p:nvPr/>
            </p:nvSpPr>
            <p:spPr>
              <a:xfrm>
                <a:off x="6330330" y="2516734"/>
                <a:ext cx="2026024" cy="1039906"/>
              </a:xfrm>
              <a:prstGeom prst="roundRect">
                <a:avLst/>
              </a:prstGeom>
              <a:solidFill>
                <a:schemeClr val="accent6">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Executable Tests</a:t>
                </a:r>
              </a:p>
            </p:txBody>
          </p:sp>
          <p:sp>
            <p:nvSpPr>
              <p:cNvPr id="40" name="Rectangle: Rounded Corners 39">
                <a:extLst>
                  <a:ext uri="{FF2B5EF4-FFF2-40B4-BE49-F238E27FC236}">
                    <a16:creationId xmlns:a16="http://schemas.microsoft.com/office/drawing/2014/main" id="{473B3F4D-1F15-060A-013E-6560B85980D0}"/>
                  </a:ext>
                </a:extLst>
              </p:cNvPr>
              <p:cNvSpPr/>
              <p:nvPr/>
            </p:nvSpPr>
            <p:spPr>
              <a:xfrm>
                <a:off x="3231840" y="2516734"/>
                <a:ext cx="2026024" cy="1039906"/>
              </a:xfrm>
              <a:prstGeom prst="roundRect">
                <a:avLst/>
              </a:prstGeom>
              <a:solidFill>
                <a:schemeClr val="accent4">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Testable Behaviors</a:t>
                </a:r>
              </a:p>
            </p:txBody>
          </p:sp>
          <p:sp>
            <p:nvSpPr>
              <p:cNvPr id="41" name="Rectangle: Rounded Corners 40">
                <a:extLst>
                  <a:ext uri="{FF2B5EF4-FFF2-40B4-BE49-F238E27FC236}">
                    <a16:creationId xmlns:a16="http://schemas.microsoft.com/office/drawing/2014/main" id="{AFE5DDF0-3060-5EFE-DB77-6210B5A33D15}"/>
                  </a:ext>
                </a:extLst>
              </p:cNvPr>
              <p:cNvSpPr/>
              <p:nvPr/>
            </p:nvSpPr>
            <p:spPr>
              <a:xfrm>
                <a:off x="9428819" y="2516734"/>
                <a:ext cx="2026024" cy="1039906"/>
              </a:xfrm>
              <a:prstGeom prst="roundRect">
                <a:avLst/>
              </a:prstGeom>
              <a:solidFill>
                <a:srgbClr val="FF000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Executing Code</a:t>
                </a:r>
              </a:p>
            </p:txBody>
          </p:sp>
          <p:sp>
            <p:nvSpPr>
              <p:cNvPr id="42" name="Isosceles Triangle 41">
                <a:extLst>
                  <a:ext uri="{FF2B5EF4-FFF2-40B4-BE49-F238E27FC236}">
                    <a16:creationId xmlns:a16="http://schemas.microsoft.com/office/drawing/2014/main" id="{F6CE26C2-1BA8-6FED-E5AF-776CD77971E1}"/>
                  </a:ext>
                </a:extLst>
              </p:cNvPr>
              <p:cNvSpPr/>
              <p:nvPr/>
            </p:nvSpPr>
            <p:spPr>
              <a:xfrm rot="5400000">
                <a:off x="2273639" y="2283026"/>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3" name="Isosceles Triangle 42">
                <a:extLst>
                  <a:ext uri="{FF2B5EF4-FFF2-40B4-BE49-F238E27FC236}">
                    <a16:creationId xmlns:a16="http://schemas.microsoft.com/office/drawing/2014/main" id="{F424BC87-590D-697A-5E4F-BCA53EDF863D}"/>
                  </a:ext>
                </a:extLst>
              </p:cNvPr>
              <p:cNvSpPr/>
              <p:nvPr/>
            </p:nvSpPr>
            <p:spPr>
              <a:xfrm rot="5400000">
                <a:off x="5382134" y="2294750"/>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4" name="Isosceles Triangle 43">
                <a:extLst>
                  <a:ext uri="{FF2B5EF4-FFF2-40B4-BE49-F238E27FC236}">
                    <a16:creationId xmlns:a16="http://schemas.microsoft.com/office/drawing/2014/main" id="{5A694676-DB97-195E-9257-5A95073A7811}"/>
                  </a:ext>
                </a:extLst>
              </p:cNvPr>
              <p:cNvSpPr/>
              <p:nvPr/>
            </p:nvSpPr>
            <p:spPr>
              <a:xfrm rot="5400000">
                <a:off x="8470620" y="2704993"/>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5" name="TextBox 44">
                <a:extLst>
                  <a:ext uri="{FF2B5EF4-FFF2-40B4-BE49-F238E27FC236}">
                    <a16:creationId xmlns:a16="http://schemas.microsoft.com/office/drawing/2014/main" id="{9446D8B3-7859-B4B9-BA3B-4895A76B0F75}"/>
                  </a:ext>
                </a:extLst>
              </p:cNvPr>
              <p:cNvSpPr txBox="1"/>
              <p:nvPr/>
            </p:nvSpPr>
            <p:spPr>
              <a:xfrm>
                <a:off x="1662890" y="1674908"/>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Analyze</a:t>
                </a:r>
              </a:p>
            </p:txBody>
          </p:sp>
          <p:sp>
            <p:nvSpPr>
              <p:cNvPr id="46" name="TextBox 45">
                <a:extLst>
                  <a:ext uri="{FF2B5EF4-FFF2-40B4-BE49-F238E27FC236}">
                    <a16:creationId xmlns:a16="http://schemas.microsoft.com/office/drawing/2014/main" id="{DE48CFFE-705E-1967-2BE7-89B59E8D4639}"/>
                  </a:ext>
                </a:extLst>
              </p:cNvPr>
              <p:cNvSpPr txBox="1"/>
              <p:nvPr/>
            </p:nvSpPr>
            <p:spPr>
              <a:xfrm>
                <a:off x="4698722" y="1652027"/>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Design</a:t>
                </a:r>
              </a:p>
            </p:txBody>
          </p:sp>
          <p:sp>
            <p:nvSpPr>
              <p:cNvPr id="47" name="TextBox 46">
                <a:extLst>
                  <a:ext uri="{FF2B5EF4-FFF2-40B4-BE49-F238E27FC236}">
                    <a16:creationId xmlns:a16="http://schemas.microsoft.com/office/drawing/2014/main" id="{9AC6A107-8B5C-3D12-2F35-6CA3A9044AA7}"/>
                  </a:ext>
                </a:extLst>
              </p:cNvPr>
              <p:cNvSpPr txBox="1"/>
              <p:nvPr/>
            </p:nvSpPr>
            <p:spPr>
              <a:xfrm>
                <a:off x="7797212" y="1786330"/>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Code</a:t>
                </a:r>
              </a:p>
            </p:txBody>
          </p:sp>
        </p:grpSp>
        <p:grpSp>
          <p:nvGrpSpPr>
            <p:cNvPr id="32" name="Group 31">
              <a:extLst>
                <a:ext uri="{FF2B5EF4-FFF2-40B4-BE49-F238E27FC236}">
                  <a16:creationId xmlns:a16="http://schemas.microsoft.com/office/drawing/2014/main" id="{6BB664B7-CD90-F793-2BF3-108670B47D67}"/>
                </a:ext>
              </a:extLst>
            </p:cNvPr>
            <p:cNvGrpSpPr/>
            <p:nvPr/>
          </p:nvGrpSpPr>
          <p:grpSpPr>
            <a:xfrm>
              <a:off x="1686135" y="3700308"/>
              <a:ext cx="2190750" cy="1620693"/>
              <a:chOff x="1694164" y="3678445"/>
              <a:chExt cx="2190750" cy="1620693"/>
            </a:xfrm>
          </p:grpSpPr>
          <p:sp>
            <p:nvSpPr>
              <p:cNvPr id="36" name="Isosceles Triangle 35">
                <a:extLst>
                  <a:ext uri="{FF2B5EF4-FFF2-40B4-BE49-F238E27FC236}">
                    <a16:creationId xmlns:a16="http://schemas.microsoft.com/office/drawing/2014/main" id="{E637D264-F57C-B785-F389-E4BFCCC27538}"/>
                  </a:ext>
                </a:extLst>
              </p:cNvPr>
              <p:cNvSpPr/>
              <p:nvPr/>
            </p:nvSpPr>
            <p:spPr>
              <a:xfrm rot="16200000">
                <a:off x="2295110" y="3768718"/>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37" name="TextBox 36">
                <a:extLst>
                  <a:ext uri="{FF2B5EF4-FFF2-40B4-BE49-F238E27FC236}">
                    <a16:creationId xmlns:a16="http://schemas.microsoft.com/office/drawing/2014/main" id="{23E8C8DB-BF77-4508-A4D9-9C0B342649AD}"/>
                  </a:ext>
                </a:extLst>
              </p:cNvPr>
              <p:cNvSpPr txBox="1"/>
              <p:nvPr/>
            </p:nvSpPr>
            <p:spPr>
              <a:xfrm>
                <a:off x="1694164" y="4746688"/>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Negotiate</a:t>
                </a:r>
              </a:p>
            </p:txBody>
          </p:sp>
        </p:grpSp>
        <p:grpSp>
          <p:nvGrpSpPr>
            <p:cNvPr id="33" name="Group 32">
              <a:extLst>
                <a:ext uri="{FF2B5EF4-FFF2-40B4-BE49-F238E27FC236}">
                  <a16:creationId xmlns:a16="http://schemas.microsoft.com/office/drawing/2014/main" id="{C69494AE-85CE-B185-6890-9893D4BA4E6B}"/>
                </a:ext>
              </a:extLst>
            </p:cNvPr>
            <p:cNvGrpSpPr/>
            <p:nvPr/>
          </p:nvGrpSpPr>
          <p:grpSpPr>
            <a:xfrm>
              <a:off x="4797844" y="3637260"/>
              <a:ext cx="2190750" cy="1620693"/>
              <a:chOff x="1694164" y="3678445"/>
              <a:chExt cx="2190750" cy="1620693"/>
            </a:xfrm>
          </p:grpSpPr>
          <p:sp>
            <p:nvSpPr>
              <p:cNvPr id="34" name="Isosceles Triangle 33">
                <a:extLst>
                  <a:ext uri="{FF2B5EF4-FFF2-40B4-BE49-F238E27FC236}">
                    <a16:creationId xmlns:a16="http://schemas.microsoft.com/office/drawing/2014/main" id="{57E5625C-D3CD-2275-87F6-FB6C6004696E}"/>
                  </a:ext>
                </a:extLst>
              </p:cNvPr>
              <p:cNvSpPr/>
              <p:nvPr/>
            </p:nvSpPr>
            <p:spPr>
              <a:xfrm rot="16200000">
                <a:off x="2295110" y="3768718"/>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35" name="TextBox 34">
                <a:extLst>
                  <a:ext uri="{FF2B5EF4-FFF2-40B4-BE49-F238E27FC236}">
                    <a16:creationId xmlns:a16="http://schemas.microsoft.com/office/drawing/2014/main" id="{72B54830-D307-4751-AD05-BA086CD72DA9}"/>
                  </a:ext>
                </a:extLst>
              </p:cNvPr>
              <p:cNvSpPr txBox="1"/>
              <p:nvPr/>
            </p:nvSpPr>
            <p:spPr>
              <a:xfrm>
                <a:off x="1694164" y="4746688"/>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Negotiate</a:t>
                </a:r>
              </a:p>
            </p:txBody>
          </p:sp>
        </p:grpSp>
      </p:grpSp>
    </p:spTree>
    <p:extLst>
      <p:ext uri="{BB962C8B-B14F-4D97-AF65-F5344CB8AC3E}">
        <p14:creationId xmlns:p14="http://schemas.microsoft.com/office/powerpoint/2010/main" val="2698224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A791031-BA3D-EBE8-7CD5-FBCD72D24023}"/>
              </a:ext>
            </a:extLst>
          </p:cNvPr>
          <p:cNvSpPr/>
          <p:nvPr/>
        </p:nvSpPr>
        <p:spPr>
          <a:xfrm>
            <a:off x="313765" y="1665288"/>
            <a:ext cx="11438964" cy="2022655"/>
          </a:xfrm>
          <a:prstGeom prst="rect">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dirty="0">
              <a:solidFill>
                <a:schemeClr val="tx1"/>
              </a:solidFill>
            </a:endParaRPr>
          </a:p>
        </p:txBody>
      </p:sp>
      <p:sp>
        <p:nvSpPr>
          <p:cNvPr id="2" name="Title 1">
            <a:extLst>
              <a:ext uri="{FF2B5EF4-FFF2-40B4-BE49-F238E27FC236}">
                <a16:creationId xmlns:a16="http://schemas.microsoft.com/office/drawing/2014/main" id="{1316E8AF-BD74-88AB-9E01-FB6FACEFE331}"/>
              </a:ext>
            </a:extLst>
          </p:cNvPr>
          <p:cNvSpPr>
            <a:spLocks noGrp="1"/>
          </p:cNvSpPr>
          <p:nvPr>
            <p:ph type="title"/>
          </p:nvPr>
        </p:nvSpPr>
        <p:spPr/>
        <p:txBody>
          <a:bodyPr/>
          <a:lstStyle/>
          <a:p>
            <a:r>
              <a:rPr lang="en-US" dirty="0"/>
              <a:t>Review: </a:t>
            </a:r>
            <a:r>
              <a:rPr lang="en-US" dirty="0" err="1"/>
              <a:t>CoS</a:t>
            </a:r>
            <a:r>
              <a:rPr lang="en-US" dirty="0"/>
              <a:t> to testable behaviors to TDD</a:t>
            </a:r>
          </a:p>
        </p:txBody>
      </p:sp>
      <p:sp>
        <p:nvSpPr>
          <p:cNvPr id="3" name="Content Placeholder 2">
            <a:extLst>
              <a:ext uri="{FF2B5EF4-FFF2-40B4-BE49-F238E27FC236}">
                <a16:creationId xmlns:a16="http://schemas.microsoft.com/office/drawing/2014/main" id="{184B73AD-3850-13B8-7AB8-5D8ED30F0C3A}"/>
              </a:ext>
            </a:extLst>
          </p:cNvPr>
          <p:cNvSpPr>
            <a:spLocks noGrp="1"/>
          </p:cNvSpPr>
          <p:nvPr>
            <p:ph idx="1"/>
          </p:nvPr>
        </p:nvSpPr>
        <p:spPr>
          <a:xfrm>
            <a:off x="838200" y="3890537"/>
            <a:ext cx="8429368" cy="2566333"/>
          </a:xfrm>
        </p:spPr>
        <p:txBody>
          <a:bodyPr>
            <a:normAutofit/>
          </a:bodyPr>
          <a:lstStyle/>
          <a:p>
            <a:pPr marL="0" indent="0">
              <a:buNone/>
            </a:pPr>
            <a:r>
              <a:rPr lang="en-US" dirty="0"/>
              <a:t>It’s the end of the lesson, so you should be prepared to:</a:t>
            </a:r>
          </a:p>
          <a:p>
            <a:pPr lvl="1"/>
            <a:r>
              <a:rPr lang="en-US" dirty="0"/>
              <a:t>Explain the basics of Test-Driven Development</a:t>
            </a:r>
          </a:p>
          <a:p>
            <a:pPr lvl="1"/>
            <a:r>
              <a:rPr lang="en-US" dirty="0"/>
              <a:t>Explain the connection between conditions of satisfaction and testable behaviors</a:t>
            </a:r>
          </a:p>
          <a:p>
            <a:pPr lvl="1"/>
            <a:r>
              <a:rPr lang="en-US" dirty="0"/>
              <a:t>Begin developing simple applications using TypeScript and </a:t>
            </a:r>
            <a:r>
              <a:rPr lang="en-US" dirty="0" err="1"/>
              <a:t>Vitest</a:t>
            </a:r>
            <a:endParaRPr lang="en-US" dirty="0"/>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98A884B0-329A-C1C7-01BF-6013C6128833}"/>
              </a:ext>
            </a:extLst>
          </p:cNvPr>
          <p:cNvSpPr>
            <a:spLocks noGrp="1"/>
          </p:cNvSpPr>
          <p:nvPr>
            <p:ph type="sldNum" sz="quarter" idx="12"/>
          </p:nvPr>
        </p:nvSpPr>
        <p:spPr/>
        <p:txBody>
          <a:bodyPr/>
          <a:lstStyle/>
          <a:p>
            <a:fld id="{20F37917-FD3A-4669-9018-DA04BCDD3D75}" type="slidenum">
              <a:rPr lang="en-US" smtClean="0"/>
              <a:t>28</a:t>
            </a:fld>
            <a:endParaRPr lang="en-US"/>
          </a:p>
        </p:txBody>
      </p:sp>
      <p:sp>
        <p:nvSpPr>
          <p:cNvPr id="5" name="Content Placeholder 2">
            <a:extLst>
              <a:ext uri="{FF2B5EF4-FFF2-40B4-BE49-F238E27FC236}">
                <a16:creationId xmlns:a16="http://schemas.microsoft.com/office/drawing/2014/main" id="{ED25EF93-E31D-BF97-CD4C-B6E354FFAA0F}"/>
              </a:ext>
            </a:extLst>
          </p:cNvPr>
          <p:cNvSpPr txBox="1">
            <a:spLocks/>
          </p:cNvSpPr>
          <p:nvPr/>
        </p:nvSpPr>
        <p:spPr>
          <a:xfrm>
            <a:off x="313765" y="1665288"/>
            <a:ext cx="5782235" cy="202265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CoS</a:t>
            </a:r>
            <a:r>
              <a:rPr lang="en-US" dirty="0"/>
              <a:t>: The college administrator can…</a:t>
            </a:r>
          </a:p>
          <a:p>
            <a:pPr lvl="1"/>
            <a:r>
              <a:rPr lang="en-US" dirty="0"/>
              <a:t>…add a new student to the database</a:t>
            </a:r>
            <a:br>
              <a:rPr lang="en-US" dirty="0"/>
            </a:br>
            <a:endParaRPr lang="en-US" dirty="0">
              <a:solidFill>
                <a:schemeClr val="bg1"/>
              </a:solidFill>
            </a:endParaRPr>
          </a:p>
          <a:p>
            <a:pPr lvl="1"/>
            <a:endParaRPr lang="en-US" dirty="0"/>
          </a:p>
        </p:txBody>
      </p:sp>
      <p:sp>
        <p:nvSpPr>
          <p:cNvPr id="6" name="Content Placeholder 2">
            <a:extLst>
              <a:ext uri="{FF2B5EF4-FFF2-40B4-BE49-F238E27FC236}">
                <a16:creationId xmlns:a16="http://schemas.microsoft.com/office/drawing/2014/main" id="{2B7E7856-FFA9-4A23-A3E0-530E7F7B6573}"/>
              </a:ext>
            </a:extLst>
          </p:cNvPr>
          <p:cNvSpPr txBox="1">
            <a:spLocks/>
          </p:cNvSpPr>
          <p:nvPr/>
        </p:nvSpPr>
        <p:spPr>
          <a:xfrm>
            <a:off x="5834427" y="1665288"/>
            <a:ext cx="5782235" cy="218057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Testable behaviors:</a:t>
            </a:r>
          </a:p>
          <a:p>
            <a:pPr lvl="1"/>
            <a:r>
              <a:rPr lang="en-US" dirty="0" err="1"/>
              <a:t>addStudent</a:t>
            </a:r>
            <a:r>
              <a:rPr lang="en-US" dirty="0"/>
              <a:t> should add a student to the database and return their ID</a:t>
            </a:r>
          </a:p>
          <a:p>
            <a:pPr lvl="1"/>
            <a:r>
              <a:rPr lang="en-US" dirty="0" err="1"/>
              <a:t>addStudent</a:t>
            </a:r>
            <a:r>
              <a:rPr lang="en-US" dirty="0"/>
              <a:t> should return an ID distinct from any ID in the database</a:t>
            </a:r>
            <a:endParaRPr lang="en-US" i="1" dirty="0"/>
          </a:p>
        </p:txBody>
      </p:sp>
      <p:sp>
        <p:nvSpPr>
          <p:cNvPr id="7" name="TextBox 6">
            <a:extLst>
              <a:ext uri="{FF2B5EF4-FFF2-40B4-BE49-F238E27FC236}">
                <a16:creationId xmlns:a16="http://schemas.microsoft.com/office/drawing/2014/main" id="{83F499D7-2037-7DEA-76DD-DFA79044BE0F}"/>
              </a:ext>
            </a:extLst>
          </p:cNvPr>
          <p:cNvSpPr txBox="1"/>
          <p:nvPr/>
        </p:nvSpPr>
        <p:spPr>
          <a:xfrm>
            <a:off x="215153" y="1546412"/>
            <a:ext cx="11537576" cy="21415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3814196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42D55-F83A-C4B4-2822-377090D44BE5}"/>
              </a:ext>
            </a:extLst>
          </p:cNvPr>
          <p:cNvSpPr>
            <a:spLocks noGrp="1"/>
          </p:cNvSpPr>
          <p:nvPr>
            <p:ph type="title"/>
          </p:nvPr>
        </p:nvSpPr>
        <p:spPr/>
        <p:txBody>
          <a:bodyPr/>
          <a:lstStyle/>
          <a:p>
            <a:r>
              <a:rPr lang="en-US" dirty="0"/>
              <a:t>Non-Goals for this Lesson</a:t>
            </a:r>
          </a:p>
        </p:txBody>
      </p:sp>
      <p:sp>
        <p:nvSpPr>
          <p:cNvPr id="3" name="Content Placeholder 2">
            <a:extLst>
              <a:ext uri="{FF2B5EF4-FFF2-40B4-BE49-F238E27FC236}">
                <a16:creationId xmlns:a16="http://schemas.microsoft.com/office/drawing/2014/main" id="{5A27A268-7384-7F49-BC11-648CDD92A35C}"/>
              </a:ext>
            </a:extLst>
          </p:cNvPr>
          <p:cNvSpPr>
            <a:spLocks noGrp="1"/>
          </p:cNvSpPr>
          <p:nvPr>
            <p:ph idx="1"/>
          </p:nvPr>
        </p:nvSpPr>
        <p:spPr/>
        <p:txBody>
          <a:bodyPr/>
          <a:lstStyle/>
          <a:p>
            <a:r>
              <a:rPr lang="en-US" dirty="0"/>
              <a:t>This is *not* a tutorial for Typescript or for </a:t>
            </a:r>
            <a:r>
              <a:rPr lang="en-US" dirty="0" err="1"/>
              <a:t>Vitest</a:t>
            </a:r>
            <a:endParaRPr lang="en-US" dirty="0"/>
          </a:p>
          <a:p>
            <a:r>
              <a:rPr lang="en-US" dirty="0"/>
              <a:t>We will show you simple examples, but you will need to go through the tutorials to learn the details.</a:t>
            </a:r>
          </a:p>
        </p:txBody>
      </p:sp>
      <p:sp>
        <p:nvSpPr>
          <p:cNvPr id="4" name="Slide Number Placeholder 3">
            <a:extLst>
              <a:ext uri="{FF2B5EF4-FFF2-40B4-BE49-F238E27FC236}">
                <a16:creationId xmlns:a16="http://schemas.microsoft.com/office/drawing/2014/main" id="{764DF1A0-F55D-929B-6CDC-C8FCCFD2BA2B}"/>
              </a:ext>
            </a:extLst>
          </p:cNvPr>
          <p:cNvSpPr>
            <a:spLocks noGrp="1"/>
          </p:cNvSpPr>
          <p:nvPr>
            <p:ph type="sldNum" sz="quarter" idx="12"/>
          </p:nvPr>
        </p:nvSpPr>
        <p:spPr/>
        <p:txBody>
          <a:bodyPr/>
          <a:lstStyle/>
          <a:p>
            <a:fld id="{20F37917-FD3A-4669-9018-DA04BCDD3D75}" type="slidenum">
              <a:rPr lang="en-US" smtClean="0"/>
              <a:t>3</a:t>
            </a:fld>
            <a:endParaRPr lang="en-US"/>
          </a:p>
        </p:txBody>
      </p:sp>
    </p:spTree>
    <p:extLst>
      <p:ext uri="{BB962C8B-B14F-4D97-AF65-F5344CB8AC3E}">
        <p14:creationId xmlns:p14="http://schemas.microsoft.com/office/powerpoint/2010/main" val="1339494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D9ED5-EC8A-5B6F-2AC3-C1B6C9D26B5A}"/>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0549E56-1CAD-DE0E-70E8-DE9831C2E46F}"/>
              </a:ext>
            </a:extLst>
          </p:cNvPr>
          <p:cNvSpPr>
            <a:spLocks noGrp="1"/>
          </p:cNvSpPr>
          <p:nvPr>
            <p:ph type="sldNum" sz="quarter" idx="12"/>
          </p:nvPr>
        </p:nvSpPr>
        <p:spPr>
          <a:xfrm>
            <a:off x="8610600" y="6356350"/>
            <a:ext cx="2743200" cy="365125"/>
          </a:xfrm>
        </p:spPr>
        <p:txBody>
          <a:bodyPr>
            <a:normAutofit/>
          </a:bodyPr>
          <a:lstStyle/>
          <a:p>
            <a:fld id="{20F37917-FD3A-4669-9018-DA04BCDD3D75}" type="slidenum">
              <a:rPr lang="en-US" smtClean="0"/>
              <a:pPr/>
              <a:t>4</a:t>
            </a:fld>
            <a:endParaRPr lang="en-US"/>
          </a:p>
        </p:txBody>
      </p:sp>
      <p:sp>
        <p:nvSpPr>
          <p:cNvPr id="2" name="Title 1">
            <a:extLst>
              <a:ext uri="{FF2B5EF4-FFF2-40B4-BE49-F238E27FC236}">
                <a16:creationId xmlns:a16="http://schemas.microsoft.com/office/drawing/2014/main" id="{78D10A9E-DF09-9E7F-36E9-8E8841D64618}"/>
              </a:ext>
            </a:extLst>
          </p:cNvPr>
          <p:cNvSpPr>
            <a:spLocks noGrp="1"/>
          </p:cNvSpPr>
          <p:nvPr>
            <p:ph type="title"/>
          </p:nvPr>
        </p:nvSpPr>
        <p:spPr>
          <a:xfrm>
            <a:off x="838200" y="18255"/>
            <a:ext cx="10515600" cy="1325563"/>
          </a:xfrm>
        </p:spPr>
        <p:txBody>
          <a:bodyPr>
            <a:noAutofit/>
          </a:bodyPr>
          <a:lstStyle/>
          <a:p>
            <a:r>
              <a:rPr lang="en-US" sz="3600" dirty="0"/>
              <a:t>Test-Driven Development</a:t>
            </a:r>
          </a:p>
        </p:txBody>
      </p:sp>
      <p:grpSp>
        <p:nvGrpSpPr>
          <p:cNvPr id="25" name="Group 24">
            <a:extLst>
              <a:ext uri="{FF2B5EF4-FFF2-40B4-BE49-F238E27FC236}">
                <a16:creationId xmlns:a16="http://schemas.microsoft.com/office/drawing/2014/main" id="{47129DF8-CB8D-4C3B-F24E-A15C19983A85}"/>
              </a:ext>
            </a:extLst>
          </p:cNvPr>
          <p:cNvGrpSpPr/>
          <p:nvPr/>
        </p:nvGrpSpPr>
        <p:grpSpPr>
          <a:xfrm>
            <a:off x="4319921" y="1533426"/>
            <a:ext cx="974268" cy="974268"/>
            <a:chOff x="7949361" y="2403792"/>
            <a:chExt cx="1887188" cy="1887188"/>
          </a:xfrm>
        </p:grpSpPr>
        <p:sp>
          <p:nvSpPr>
            <p:cNvPr id="26" name="Rectangle: Diagonal Corners Rounded 13">
              <a:extLst>
                <a:ext uri="{FF2B5EF4-FFF2-40B4-BE49-F238E27FC236}">
                  <a16:creationId xmlns:a16="http://schemas.microsoft.com/office/drawing/2014/main" id="{1F784C7D-C16C-230F-6028-DA49A718655A}"/>
                </a:ext>
              </a:extLst>
            </p:cNvPr>
            <p:cNvSpPr/>
            <p:nvPr/>
          </p:nvSpPr>
          <p:spPr>
            <a:xfrm>
              <a:off x="7949362" y="2403793"/>
              <a:ext cx="1887187" cy="1887187"/>
            </a:xfrm>
            <a:prstGeom prst="round2DiagRect">
              <a:avLst>
                <a:gd name="adj1" fmla="val 29727"/>
                <a:gd name="adj2" fmla="val 0"/>
              </a:avLst>
            </a:prstGeom>
          </p:spPr>
          <p:style>
            <a:lnRef idx="0">
              <a:schemeClr val="lt1">
                <a:alpha val="0"/>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p:style>
          <p:txBody>
            <a:bodyPr/>
            <a:lstStyle/>
            <a:p>
              <a:endParaRPr lang="en-US"/>
            </a:p>
          </p:txBody>
        </p:sp>
        <p:sp>
          <p:nvSpPr>
            <p:cNvPr id="27" name="Rectangle 26" descr="Group">
              <a:extLst>
                <a:ext uri="{FF2B5EF4-FFF2-40B4-BE49-F238E27FC236}">
                  <a16:creationId xmlns:a16="http://schemas.microsoft.com/office/drawing/2014/main" id="{5CCD0D6B-A492-3D3F-D306-AFD2D2034D6B}"/>
                </a:ext>
              </a:extLst>
            </p:cNvPr>
            <p:cNvSpPr/>
            <p:nvPr/>
          </p:nvSpPr>
          <p:spPr>
            <a:xfrm>
              <a:off x="7949361" y="2403792"/>
              <a:ext cx="1887188" cy="1887188"/>
            </a:xfrm>
            <a:prstGeom prst="rect">
              <a:avLst/>
            </a:prstGeom>
            <a: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grpSp>
      <p:grpSp>
        <p:nvGrpSpPr>
          <p:cNvPr id="28" name="Group 27">
            <a:extLst>
              <a:ext uri="{FF2B5EF4-FFF2-40B4-BE49-F238E27FC236}">
                <a16:creationId xmlns:a16="http://schemas.microsoft.com/office/drawing/2014/main" id="{0E11AE50-5FB0-2C84-C39F-A682A09379AF}"/>
              </a:ext>
            </a:extLst>
          </p:cNvPr>
          <p:cNvGrpSpPr/>
          <p:nvPr/>
        </p:nvGrpSpPr>
        <p:grpSpPr>
          <a:xfrm>
            <a:off x="6892528" y="1533426"/>
            <a:ext cx="974268" cy="974267"/>
            <a:chOff x="679049" y="2403793"/>
            <a:chExt cx="1887188" cy="1887187"/>
          </a:xfrm>
        </p:grpSpPr>
        <p:sp>
          <p:nvSpPr>
            <p:cNvPr id="29" name="Rectangle: Diagonal Corners Rounded 6">
              <a:extLst>
                <a:ext uri="{FF2B5EF4-FFF2-40B4-BE49-F238E27FC236}">
                  <a16:creationId xmlns:a16="http://schemas.microsoft.com/office/drawing/2014/main" id="{CB2E636A-157E-4B2F-AF1C-8BD44CDA117B}"/>
                </a:ext>
              </a:extLst>
            </p:cNvPr>
            <p:cNvSpPr/>
            <p:nvPr/>
          </p:nvSpPr>
          <p:spPr>
            <a:xfrm>
              <a:off x="679050" y="2403793"/>
              <a:ext cx="1887187" cy="1887187"/>
            </a:xfrm>
            <a:prstGeom prst="round2DiagRect">
              <a:avLst>
                <a:gd name="adj1" fmla="val 29727"/>
                <a:gd name="adj2" fmla="val 0"/>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US"/>
            </a:p>
          </p:txBody>
        </p:sp>
        <p:sp>
          <p:nvSpPr>
            <p:cNvPr id="30" name="Rectangle 29" descr="Gears">
              <a:extLst>
                <a:ext uri="{FF2B5EF4-FFF2-40B4-BE49-F238E27FC236}">
                  <a16:creationId xmlns:a16="http://schemas.microsoft.com/office/drawing/2014/main" id="{8D33BD8B-1511-D15F-28FF-3E8E1EF7A45D}"/>
                </a:ext>
              </a:extLst>
            </p:cNvPr>
            <p:cNvSpPr/>
            <p:nvPr/>
          </p:nvSpPr>
          <p:spPr>
            <a:xfrm>
              <a:off x="679049" y="2403793"/>
              <a:ext cx="1887187" cy="1887187"/>
            </a:xfrm>
            <a:prstGeom prst="rect">
              <a:avLst/>
            </a:prstGeom>
            <a: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grpSp>
      <p:grpSp>
        <p:nvGrpSpPr>
          <p:cNvPr id="31" name="Group 30">
            <a:extLst>
              <a:ext uri="{FF2B5EF4-FFF2-40B4-BE49-F238E27FC236}">
                <a16:creationId xmlns:a16="http://schemas.microsoft.com/office/drawing/2014/main" id="{D24252AE-78BD-235F-55D0-8C427EB0FCDD}"/>
              </a:ext>
            </a:extLst>
          </p:cNvPr>
          <p:cNvGrpSpPr/>
          <p:nvPr/>
        </p:nvGrpSpPr>
        <p:grpSpPr>
          <a:xfrm>
            <a:off x="9465135" y="1533426"/>
            <a:ext cx="974267" cy="974267"/>
            <a:chOff x="4314206" y="2403793"/>
            <a:chExt cx="1887187" cy="1887187"/>
          </a:xfrm>
        </p:grpSpPr>
        <p:sp>
          <p:nvSpPr>
            <p:cNvPr id="32" name="Rectangle: Diagonal Corners Rounded 10">
              <a:extLst>
                <a:ext uri="{FF2B5EF4-FFF2-40B4-BE49-F238E27FC236}">
                  <a16:creationId xmlns:a16="http://schemas.microsoft.com/office/drawing/2014/main" id="{437E74D3-AF29-F578-71FA-B7D348074C13}"/>
                </a:ext>
              </a:extLst>
            </p:cNvPr>
            <p:cNvSpPr/>
            <p:nvPr/>
          </p:nvSpPr>
          <p:spPr>
            <a:xfrm>
              <a:off x="4314206" y="2403793"/>
              <a:ext cx="1887187" cy="1887187"/>
            </a:xfrm>
            <a:prstGeom prst="round2DiagRect">
              <a:avLst>
                <a:gd name="adj1" fmla="val 29727"/>
                <a:gd name="adj2" fmla="val 0"/>
              </a:avLst>
            </a:prstGeom>
          </p:spPr>
          <p:style>
            <a:lnRef idx="0">
              <a:schemeClr val="lt1">
                <a:alpha val="0"/>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p:style>
          <p:txBody>
            <a:bodyPr/>
            <a:lstStyle/>
            <a:p>
              <a:endParaRPr lang="en-US"/>
            </a:p>
          </p:txBody>
        </p:sp>
        <p:sp>
          <p:nvSpPr>
            <p:cNvPr id="33" name="Rectangle 32" descr="Illustrator with solid fill">
              <a:extLst>
                <a:ext uri="{FF2B5EF4-FFF2-40B4-BE49-F238E27FC236}">
                  <a16:creationId xmlns:a16="http://schemas.microsoft.com/office/drawing/2014/main" id="{331E30FE-7DE5-4E3F-FB80-B408F77D879A}"/>
                </a:ext>
              </a:extLst>
            </p:cNvPr>
            <p:cNvSpPr/>
            <p:nvPr/>
          </p:nvSpPr>
          <p:spPr>
            <a:xfrm>
              <a:off x="4314206" y="2403794"/>
              <a:ext cx="1887186" cy="1887186"/>
            </a:xfrm>
            <a:prstGeom prst="rect">
              <a:avLst/>
            </a:prstGeom>
            <a:blipFill>
              <a:blip>
                <a:extLst>
                  <a:ext uri="{96DAC541-7B7A-43D3-8B79-37D633B846F1}">
                    <asvg:svgBlip xmlns:asvg="http://schemas.microsoft.com/office/drawing/2016/SVG/main" r:embed="rId5"/>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grpSp>
      <p:sp>
        <p:nvSpPr>
          <p:cNvPr id="3" name="Rectangle: Diagonal Corners Rounded 6">
            <a:extLst>
              <a:ext uri="{FF2B5EF4-FFF2-40B4-BE49-F238E27FC236}">
                <a16:creationId xmlns:a16="http://schemas.microsoft.com/office/drawing/2014/main" id="{115E6A29-0834-813B-A102-7A252175C39C}"/>
              </a:ext>
            </a:extLst>
          </p:cNvPr>
          <p:cNvSpPr/>
          <p:nvPr/>
        </p:nvSpPr>
        <p:spPr>
          <a:xfrm>
            <a:off x="3094269" y="4395624"/>
            <a:ext cx="974268" cy="974268"/>
          </a:xfrm>
          <a:prstGeom prst="round2DiagRect">
            <a:avLst>
              <a:gd name="adj1" fmla="val 29727"/>
              <a:gd name="adj2" fmla="val 0"/>
            </a:avLst>
          </a:prstGeom>
          <a:solidFill>
            <a:srgbClr val="00B0F0"/>
          </a:solidFill>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US"/>
          </a:p>
        </p:txBody>
      </p:sp>
      <p:sp>
        <p:nvSpPr>
          <p:cNvPr id="5" name="Rectangle: Diagonal Corners Rounded 10">
            <a:extLst>
              <a:ext uri="{FF2B5EF4-FFF2-40B4-BE49-F238E27FC236}">
                <a16:creationId xmlns:a16="http://schemas.microsoft.com/office/drawing/2014/main" id="{92ABE6BA-F07F-C6D5-83EF-9E7A1078BF48}"/>
              </a:ext>
            </a:extLst>
          </p:cNvPr>
          <p:cNvSpPr/>
          <p:nvPr/>
        </p:nvSpPr>
        <p:spPr>
          <a:xfrm>
            <a:off x="3071193" y="5639377"/>
            <a:ext cx="974267" cy="974267"/>
          </a:xfrm>
          <a:prstGeom prst="round2DiagRect">
            <a:avLst>
              <a:gd name="adj1" fmla="val 29727"/>
              <a:gd name="adj2" fmla="val 0"/>
            </a:avLst>
          </a:prstGeom>
          <a:solidFill>
            <a:srgbClr val="00B050"/>
          </a:solidFill>
        </p:spPr>
        <p:style>
          <a:lnRef idx="0">
            <a:schemeClr val="lt1">
              <a:alpha val="0"/>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p:style>
        <p:txBody>
          <a:bodyPr/>
          <a:lstStyle/>
          <a:p>
            <a:endParaRPr lang="en-US"/>
          </a:p>
        </p:txBody>
      </p:sp>
      <p:sp>
        <p:nvSpPr>
          <p:cNvPr id="6" name="Rectangle: Diagonal Corners Rounded 13">
            <a:extLst>
              <a:ext uri="{FF2B5EF4-FFF2-40B4-BE49-F238E27FC236}">
                <a16:creationId xmlns:a16="http://schemas.microsoft.com/office/drawing/2014/main" id="{4E513908-E9CE-056A-88C5-7F29B166CF08}"/>
              </a:ext>
            </a:extLst>
          </p:cNvPr>
          <p:cNvSpPr/>
          <p:nvPr/>
        </p:nvSpPr>
        <p:spPr>
          <a:xfrm>
            <a:off x="3094269" y="3151870"/>
            <a:ext cx="974267" cy="974267"/>
          </a:xfrm>
          <a:prstGeom prst="round2DiagRect">
            <a:avLst>
              <a:gd name="adj1" fmla="val 29727"/>
              <a:gd name="adj2" fmla="val 0"/>
            </a:avLst>
          </a:prstGeom>
          <a:solidFill>
            <a:srgbClr val="0070C0"/>
          </a:solidFill>
        </p:spPr>
        <p:style>
          <a:lnRef idx="0">
            <a:schemeClr val="lt1">
              <a:alpha val="0"/>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p:style>
        <p:txBody>
          <a:bodyPr/>
          <a:lstStyle/>
          <a:p>
            <a:endParaRPr lang="en-US"/>
          </a:p>
        </p:txBody>
      </p:sp>
      <p:pic>
        <p:nvPicPr>
          <p:cNvPr id="9" name="Graphic 8" descr="Thought bubble with solid fill">
            <a:extLst>
              <a:ext uri="{FF2B5EF4-FFF2-40B4-BE49-F238E27FC236}">
                <a16:creationId xmlns:a16="http://schemas.microsoft.com/office/drawing/2014/main" id="{6A0AD507-ED27-E88A-B7BB-709C69CAB944}"/>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3162618" y="3220221"/>
            <a:ext cx="837566" cy="837566"/>
          </a:xfrm>
          <a:prstGeom prst="rect">
            <a:avLst/>
          </a:prstGeom>
        </p:spPr>
      </p:pic>
      <p:pic>
        <p:nvPicPr>
          <p:cNvPr id="10" name="Graphic 9" descr="Flowchart with solid fill">
            <a:extLst>
              <a:ext uri="{FF2B5EF4-FFF2-40B4-BE49-F238E27FC236}">
                <a16:creationId xmlns:a16="http://schemas.microsoft.com/office/drawing/2014/main" id="{BD2DDAA7-5FC3-027A-B6E1-C8A49B02622B}"/>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3130067" y="4425557"/>
            <a:ext cx="914400" cy="914400"/>
          </a:xfrm>
          <a:prstGeom prst="rect">
            <a:avLst/>
          </a:prstGeom>
        </p:spPr>
      </p:pic>
      <p:pic>
        <p:nvPicPr>
          <p:cNvPr id="13" name="Graphic 12" descr="Hammer1 with solid fill">
            <a:extLst>
              <a:ext uri="{FF2B5EF4-FFF2-40B4-BE49-F238E27FC236}">
                <a16:creationId xmlns:a16="http://schemas.microsoft.com/office/drawing/2014/main" id="{F41E4B03-6679-21F7-79FA-DD48ADF9E066}"/>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3153974" y="5722158"/>
            <a:ext cx="808704" cy="808704"/>
          </a:xfrm>
          <a:prstGeom prst="rect">
            <a:avLst/>
          </a:prstGeom>
        </p:spPr>
      </p:pic>
      <p:sp>
        <p:nvSpPr>
          <p:cNvPr id="22" name="Freeform: Shape 15">
            <a:extLst>
              <a:ext uri="{FF2B5EF4-FFF2-40B4-BE49-F238E27FC236}">
                <a16:creationId xmlns:a16="http://schemas.microsoft.com/office/drawing/2014/main" id="{46738831-E2AB-A281-1472-D41169F1D243}"/>
              </a:ext>
            </a:extLst>
          </p:cNvPr>
          <p:cNvSpPr/>
          <p:nvPr/>
        </p:nvSpPr>
        <p:spPr>
          <a:xfrm>
            <a:off x="-96363" y="5766510"/>
            <a:ext cx="3084774" cy="720000"/>
          </a:xfrm>
          <a:custGeom>
            <a:avLst/>
            <a:gdLst>
              <a:gd name="connsiteX0" fmla="*/ 0 w 3093750"/>
              <a:gd name="connsiteY0" fmla="*/ 0 h 720000"/>
              <a:gd name="connsiteX1" fmla="*/ 3093750 w 3093750"/>
              <a:gd name="connsiteY1" fmla="*/ 0 h 720000"/>
              <a:gd name="connsiteX2" fmla="*/ 3093750 w 3093750"/>
              <a:gd name="connsiteY2" fmla="*/ 720000 h 720000"/>
              <a:gd name="connsiteX3" fmla="*/ 0 w 3093750"/>
              <a:gd name="connsiteY3" fmla="*/ 720000 h 720000"/>
              <a:gd name="connsiteX4" fmla="*/ 0 w 309375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3750" h="720000">
                <a:moveTo>
                  <a:pt x="0" y="0"/>
                </a:moveTo>
                <a:lnTo>
                  <a:pt x="3093750" y="0"/>
                </a:lnTo>
                <a:lnTo>
                  <a:pt x="309375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algn="r" defTabSz="1778000">
              <a:lnSpc>
                <a:spcPct val="90000"/>
              </a:lnSpc>
              <a:spcBef>
                <a:spcPct val="0"/>
              </a:spcBef>
              <a:spcAft>
                <a:spcPct val="35000"/>
              </a:spcAft>
              <a:buNone/>
              <a:defRPr cap="all"/>
            </a:pPr>
            <a:r>
              <a:rPr lang="en-US" sz="3200" kern="1200"/>
              <a:t>implementing</a:t>
            </a:r>
          </a:p>
        </p:txBody>
      </p:sp>
      <p:sp>
        <p:nvSpPr>
          <p:cNvPr id="23" name="Freeform: Shape 15">
            <a:extLst>
              <a:ext uri="{FF2B5EF4-FFF2-40B4-BE49-F238E27FC236}">
                <a16:creationId xmlns:a16="http://schemas.microsoft.com/office/drawing/2014/main" id="{7866BB31-972B-D916-1999-519F7E4FEDF1}"/>
              </a:ext>
            </a:extLst>
          </p:cNvPr>
          <p:cNvSpPr/>
          <p:nvPr/>
        </p:nvSpPr>
        <p:spPr>
          <a:xfrm>
            <a:off x="-58857" y="4522757"/>
            <a:ext cx="3084774" cy="720000"/>
          </a:xfrm>
          <a:custGeom>
            <a:avLst/>
            <a:gdLst>
              <a:gd name="connsiteX0" fmla="*/ 0 w 3093750"/>
              <a:gd name="connsiteY0" fmla="*/ 0 h 720000"/>
              <a:gd name="connsiteX1" fmla="*/ 3093750 w 3093750"/>
              <a:gd name="connsiteY1" fmla="*/ 0 h 720000"/>
              <a:gd name="connsiteX2" fmla="*/ 3093750 w 3093750"/>
              <a:gd name="connsiteY2" fmla="*/ 720000 h 720000"/>
              <a:gd name="connsiteX3" fmla="*/ 0 w 3093750"/>
              <a:gd name="connsiteY3" fmla="*/ 720000 h 720000"/>
              <a:gd name="connsiteX4" fmla="*/ 0 w 309375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3750" h="720000">
                <a:moveTo>
                  <a:pt x="0" y="0"/>
                </a:moveTo>
                <a:lnTo>
                  <a:pt x="3093750" y="0"/>
                </a:lnTo>
                <a:lnTo>
                  <a:pt x="309375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algn="r" defTabSz="1778000">
              <a:lnSpc>
                <a:spcPct val="90000"/>
              </a:lnSpc>
              <a:spcBef>
                <a:spcPct val="0"/>
              </a:spcBef>
              <a:spcAft>
                <a:spcPct val="35000"/>
              </a:spcAft>
              <a:buNone/>
              <a:defRPr cap="all"/>
            </a:pPr>
            <a:r>
              <a:rPr lang="en-US" sz="3200" kern="1200"/>
              <a:t>ORGANIZING</a:t>
            </a:r>
          </a:p>
        </p:txBody>
      </p:sp>
      <p:sp>
        <p:nvSpPr>
          <p:cNvPr id="24" name="Freeform: Shape 15">
            <a:extLst>
              <a:ext uri="{FF2B5EF4-FFF2-40B4-BE49-F238E27FC236}">
                <a16:creationId xmlns:a16="http://schemas.microsoft.com/office/drawing/2014/main" id="{B6831BBE-5C93-6424-4902-79AA9259A45F}"/>
              </a:ext>
            </a:extLst>
          </p:cNvPr>
          <p:cNvSpPr/>
          <p:nvPr/>
        </p:nvSpPr>
        <p:spPr>
          <a:xfrm>
            <a:off x="-58857" y="3275362"/>
            <a:ext cx="3084774" cy="720000"/>
          </a:xfrm>
          <a:custGeom>
            <a:avLst/>
            <a:gdLst>
              <a:gd name="connsiteX0" fmla="*/ 0 w 3093750"/>
              <a:gd name="connsiteY0" fmla="*/ 0 h 720000"/>
              <a:gd name="connsiteX1" fmla="*/ 3093750 w 3093750"/>
              <a:gd name="connsiteY1" fmla="*/ 0 h 720000"/>
              <a:gd name="connsiteX2" fmla="*/ 3093750 w 3093750"/>
              <a:gd name="connsiteY2" fmla="*/ 720000 h 720000"/>
              <a:gd name="connsiteX3" fmla="*/ 0 w 3093750"/>
              <a:gd name="connsiteY3" fmla="*/ 720000 h 720000"/>
              <a:gd name="connsiteX4" fmla="*/ 0 w 309375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3750" h="720000">
                <a:moveTo>
                  <a:pt x="0" y="0"/>
                </a:moveTo>
                <a:lnTo>
                  <a:pt x="3093750" y="0"/>
                </a:lnTo>
                <a:lnTo>
                  <a:pt x="309375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algn="r" defTabSz="1778000">
              <a:lnSpc>
                <a:spcPct val="90000"/>
              </a:lnSpc>
              <a:spcBef>
                <a:spcPct val="0"/>
              </a:spcBef>
              <a:spcAft>
                <a:spcPct val="35000"/>
              </a:spcAft>
              <a:buNone/>
              <a:defRPr cap="all"/>
            </a:pPr>
            <a:r>
              <a:rPr lang="en-US" sz="3200" kern="1200"/>
              <a:t>PLANNING</a:t>
            </a:r>
          </a:p>
        </p:txBody>
      </p:sp>
      <p:sp>
        <p:nvSpPr>
          <p:cNvPr id="36" name="Freeform: Shape 15">
            <a:extLst>
              <a:ext uri="{FF2B5EF4-FFF2-40B4-BE49-F238E27FC236}">
                <a16:creationId xmlns:a16="http://schemas.microsoft.com/office/drawing/2014/main" id="{AE6CC204-B74D-D763-4D0C-73F95D5DF584}"/>
              </a:ext>
            </a:extLst>
          </p:cNvPr>
          <p:cNvSpPr/>
          <p:nvPr/>
        </p:nvSpPr>
        <p:spPr>
          <a:xfrm>
            <a:off x="4319921" y="2449319"/>
            <a:ext cx="2263562" cy="720000"/>
          </a:xfrm>
          <a:custGeom>
            <a:avLst/>
            <a:gdLst>
              <a:gd name="connsiteX0" fmla="*/ 0 w 3093750"/>
              <a:gd name="connsiteY0" fmla="*/ 0 h 720000"/>
              <a:gd name="connsiteX1" fmla="*/ 3093750 w 3093750"/>
              <a:gd name="connsiteY1" fmla="*/ 0 h 720000"/>
              <a:gd name="connsiteX2" fmla="*/ 3093750 w 3093750"/>
              <a:gd name="connsiteY2" fmla="*/ 720000 h 720000"/>
              <a:gd name="connsiteX3" fmla="*/ 0 w 3093750"/>
              <a:gd name="connsiteY3" fmla="*/ 720000 h 720000"/>
              <a:gd name="connsiteX4" fmla="*/ 0 w 309375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3750" h="720000">
                <a:moveTo>
                  <a:pt x="0" y="0"/>
                </a:moveTo>
                <a:lnTo>
                  <a:pt x="3093750" y="0"/>
                </a:lnTo>
                <a:lnTo>
                  <a:pt x="309375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defTabSz="1778000">
              <a:lnSpc>
                <a:spcPct val="90000"/>
              </a:lnSpc>
              <a:spcBef>
                <a:spcPct val="0"/>
              </a:spcBef>
              <a:spcAft>
                <a:spcPct val="35000"/>
              </a:spcAft>
              <a:buNone/>
              <a:defRPr cap="all"/>
            </a:pPr>
            <a:r>
              <a:rPr lang="en-US" sz="3200" kern="1200"/>
              <a:t>PEOPLE</a:t>
            </a:r>
          </a:p>
        </p:txBody>
      </p:sp>
      <p:sp>
        <p:nvSpPr>
          <p:cNvPr id="37" name="Freeform: Shape 15">
            <a:extLst>
              <a:ext uri="{FF2B5EF4-FFF2-40B4-BE49-F238E27FC236}">
                <a16:creationId xmlns:a16="http://schemas.microsoft.com/office/drawing/2014/main" id="{E1DE128E-A6A3-D0A1-1401-EEE5D8914F16}"/>
              </a:ext>
            </a:extLst>
          </p:cNvPr>
          <p:cNvSpPr/>
          <p:nvPr/>
        </p:nvSpPr>
        <p:spPr>
          <a:xfrm>
            <a:off x="6892528" y="2469097"/>
            <a:ext cx="2263562" cy="720000"/>
          </a:xfrm>
          <a:custGeom>
            <a:avLst/>
            <a:gdLst>
              <a:gd name="connsiteX0" fmla="*/ 0 w 3093750"/>
              <a:gd name="connsiteY0" fmla="*/ 0 h 720000"/>
              <a:gd name="connsiteX1" fmla="*/ 3093750 w 3093750"/>
              <a:gd name="connsiteY1" fmla="*/ 0 h 720000"/>
              <a:gd name="connsiteX2" fmla="*/ 3093750 w 3093750"/>
              <a:gd name="connsiteY2" fmla="*/ 720000 h 720000"/>
              <a:gd name="connsiteX3" fmla="*/ 0 w 3093750"/>
              <a:gd name="connsiteY3" fmla="*/ 720000 h 720000"/>
              <a:gd name="connsiteX4" fmla="*/ 0 w 309375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3750" h="720000">
                <a:moveTo>
                  <a:pt x="0" y="0"/>
                </a:moveTo>
                <a:lnTo>
                  <a:pt x="3093750" y="0"/>
                </a:lnTo>
                <a:lnTo>
                  <a:pt x="309375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defTabSz="1778000">
              <a:lnSpc>
                <a:spcPct val="90000"/>
              </a:lnSpc>
              <a:spcBef>
                <a:spcPct val="0"/>
              </a:spcBef>
              <a:spcAft>
                <a:spcPct val="35000"/>
              </a:spcAft>
              <a:buNone/>
              <a:defRPr cap="all"/>
            </a:pPr>
            <a:r>
              <a:rPr lang="en-US" sz="3200" kern="1200"/>
              <a:t>PROCESSES</a:t>
            </a:r>
          </a:p>
        </p:txBody>
      </p:sp>
      <p:sp>
        <p:nvSpPr>
          <p:cNvPr id="38" name="Freeform: Shape 15">
            <a:extLst>
              <a:ext uri="{FF2B5EF4-FFF2-40B4-BE49-F238E27FC236}">
                <a16:creationId xmlns:a16="http://schemas.microsoft.com/office/drawing/2014/main" id="{D5717001-0F52-8751-D852-D92AB0787A03}"/>
              </a:ext>
            </a:extLst>
          </p:cNvPr>
          <p:cNvSpPr/>
          <p:nvPr/>
        </p:nvSpPr>
        <p:spPr>
          <a:xfrm>
            <a:off x="9465135" y="2469097"/>
            <a:ext cx="2263562" cy="720000"/>
          </a:xfrm>
          <a:custGeom>
            <a:avLst/>
            <a:gdLst>
              <a:gd name="connsiteX0" fmla="*/ 0 w 3093750"/>
              <a:gd name="connsiteY0" fmla="*/ 0 h 720000"/>
              <a:gd name="connsiteX1" fmla="*/ 3093750 w 3093750"/>
              <a:gd name="connsiteY1" fmla="*/ 0 h 720000"/>
              <a:gd name="connsiteX2" fmla="*/ 3093750 w 3093750"/>
              <a:gd name="connsiteY2" fmla="*/ 720000 h 720000"/>
              <a:gd name="connsiteX3" fmla="*/ 0 w 3093750"/>
              <a:gd name="connsiteY3" fmla="*/ 720000 h 720000"/>
              <a:gd name="connsiteX4" fmla="*/ 0 w 309375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3750" h="720000">
                <a:moveTo>
                  <a:pt x="0" y="0"/>
                </a:moveTo>
                <a:lnTo>
                  <a:pt x="3093750" y="0"/>
                </a:lnTo>
                <a:lnTo>
                  <a:pt x="309375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defTabSz="1778000">
              <a:lnSpc>
                <a:spcPct val="90000"/>
              </a:lnSpc>
              <a:spcBef>
                <a:spcPct val="0"/>
              </a:spcBef>
              <a:spcAft>
                <a:spcPct val="35000"/>
              </a:spcAft>
              <a:buNone/>
              <a:defRPr cap="all"/>
            </a:pPr>
            <a:r>
              <a:rPr lang="en-US" sz="3200" kern="1200"/>
              <a:t>PROGRAMS</a:t>
            </a:r>
          </a:p>
        </p:txBody>
      </p:sp>
      <p:graphicFrame>
        <p:nvGraphicFramePr>
          <p:cNvPr id="40" name="Table 39">
            <a:extLst>
              <a:ext uri="{FF2B5EF4-FFF2-40B4-BE49-F238E27FC236}">
                <a16:creationId xmlns:a16="http://schemas.microsoft.com/office/drawing/2014/main" id="{9F794400-ECE7-C29A-017B-B258828E6D7A}"/>
              </a:ext>
            </a:extLst>
          </p:cNvPr>
          <p:cNvGraphicFramePr>
            <a:graphicFrameLocks noGrp="1"/>
          </p:cNvGraphicFramePr>
          <p:nvPr/>
        </p:nvGraphicFramePr>
        <p:xfrm>
          <a:off x="4319921" y="3065605"/>
          <a:ext cx="7636290" cy="3655869"/>
        </p:xfrm>
        <a:graphic>
          <a:graphicData uri="http://schemas.openxmlformats.org/drawingml/2006/table">
            <a:tbl>
              <a:tblPr firstRow="1" bandRow="1">
                <a:tableStyleId>{5940675A-B579-460E-94D1-54222C63F5DA}</a:tableStyleId>
              </a:tblPr>
              <a:tblGrid>
                <a:gridCol w="2545430">
                  <a:extLst>
                    <a:ext uri="{9D8B030D-6E8A-4147-A177-3AD203B41FA5}">
                      <a16:colId xmlns:a16="http://schemas.microsoft.com/office/drawing/2014/main" val="3480838859"/>
                    </a:ext>
                  </a:extLst>
                </a:gridCol>
                <a:gridCol w="2545430">
                  <a:extLst>
                    <a:ext uri="{9D8B030D-6E8A-4147-A177-3AD203B41FA5}">
                      <a16:colId xmlns:a16="http://schemas.microsoft.com/office/drawing/2014/main" val="732385373"/>
                    </a:ext>
                  </a:extLst>
                </a:gridCol>
                <a:gridCol w="2545430">
                  <a:extLst>
                    <a:ext uri="{9D8B030D-6E8A-4147-A177-3AD203B41FA5}">
                      <a16:colId xmlns:a16="http://schemas.microsoft.com/office/drawing/2014/main" val="59920267"/>
                    </a:ext>
                  </a:extLst>
                </a:gridCol>
              </a:tblGrid>
              <a:tr h="1207443">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152792755"/>
                  </a:ext>
                </a:extLst>
              </a:tr>
              <a:tr h="1224213">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468450731"/>
                  </a:ext>
                </a:extLst>
              </a:tr>
              <a:tr h="1224213">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839592428"/>
                  </a:ext>
                </a:extLst>
              </a:tr>
            </a:tbl>
          </a:graphicData>
        </a:graphic>
      </p:graphicFrame>
      <p:sp>
        <p:nvSpPr>
          <p:cNvPr id="19" name="TextBox 18">
            <a:extLst>
              <a:ext uri="{FF2B5EF4-FFF2-40B4-BE49-F238E27FC236}">
                <a16:creationId xmlns:a16="http://schemas.microsoft.com/office/drawing/2014/main" id="{60C6411A-6CAB-56C5-125E-06A026BA691D}"/>
              </a:ext>
            </a:extLst>
          </p:cNvPr>
          <p:cNvSpPr txBox="1"/>
          <p:nvPr/>
        </p:nvSpPr>
        <p:spPr>
          <a:xfrm>
            <a:off x="4319921" y="3842373"/>
            <a:ext cx="7768500" cy="2800767"/>
          </a:xfrm>
          <a:prstGeom prst="rect">
            <a:avLst/>
          </a:prstGeom>
          <a:noFill/>
        </p:spPr>
        <p:txBody>
          <a:bodyPr wrap="square" rtlCol="0">
            <a:spAutoFit/>
          </a:bodyPr>
          <a:lstStyle/>
          <a:p>
            <a:r>
              <a:rPr lang="en-US" sz="4400" dirty="0"/>
              <a:t>Requirements Analysis</a:t>
            </a:r>
          </a:p>
          <a:p>
            <a:r>
              <a:rPr lang="en-US" sz="4400" dirty="0"/>
              <a:t>User Stories</a:t>
            </a:r>
          </a:p>
          <a:p>
            <a:r>
              <a:rPr lang="en-US" sz="4400" dirty="0">
                <a:solidFill>
                  <a:srgbClr val="FF0000"/>
                </a:solidFill>
              </a:rPr>
              <a:t>Testing Conditions of Satisfaction</a:t>
            </a:r>
          </a:p>
          <a:p>
            <a:endParaRPr lang="en-US" sz="4400" dirty="0"/>
          </a:p>
        </p:txBody>
      </p:sp>
    </p:spTree>
    <p:extLst>
      <p:ext uri="{BB962C8B-B14F-4D97-AF65-F5344CB8AC3E}">
        <p14:creationId xmlns:p14="http://schemas.microsoft.com/office/powerpoint/2010/main" val="3628483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84ADF-FE0F-18D6-23B1-708E70C861E8}"/>
              </a:ext>
            </a:extLst>
          </p:cNvPr>
          <p:cNvSpPr>
            <a:spLocks noGrp="1"/>
          </p:cNvSpPr>
          <p:nvPr>
            <p:ph type="title"/>
          </p:nvPr>
        </p:nvSpPr>
        <p:spPr>
          <a:xfrm>
            <a:off x="838200" y="18255"/>
            <a:ext cx="10515600" cy="1325563"/>
          </a:xfrm>
        </p:spPr>
        <p:txBody>
          <a:bodyPr anchor="b">
            <a:normAutofit/>
          </a:bodyPr>
          <a:lstStyle/>
          <a:p>
            <a:r>
              <a:rPr lang="en-US"/>
              <a:t>Review: User Stories</a:t>
            </a:r>
          </a:p>
        </p:txBody>
      </p:sp>
      <p:sp>
        <p:nvSpPr>
          <p:cNvPr id="3" name="Content Placeholder 2">
            <a:extLst>
              <a:ext uri="{FF2B5EF4-FFF2-40B4-BE49-F238E27FC236}">
                <a16:creationId xmlns:a16="http://schemas.microsoft.com/office/drawing/2014/main" id="{37332AC8-CB08-5618-1BDB-C47109161E18}"/>
              </a:ext>
            </a:extLst>
          </p:cNvPr>
          <p:cNvSpPr>
            <a:spLocks noGrp="1"/>
          </p:cNvSpPr>
          <p:nvPr>
            <p:ph idx="1"/>
          </p:nvPr>
        </p:nvSpPr>
        <p:spPr>
          <a:xfrm>
            <a:off x="838200" y="1500188"/>
            <a:ext cx="5398477" cy="4351337"/>
          </a:xfrm>
        </p:spPr>
        <p:txBody>
          <a:bodyPr>
            <a:normAutofit/>
          </a:bodyPr>
          <a:lstStyle/>
          <a:p>
            <a:r>
              <a:rPr lang="en-US"/>
              <a:t>As a College Administrator, I want to keep track of students, the courses they have taken, and the grades they received in those courses, so that I can advise them on their studies. </a:t>
            </a:r>
          </a:p>
          <a:p>
            <a:endParaRPr lang="en-US"/>
          </a:p>
          <a:p>
            <a:endParaRPr lang="en-US"/>
          </a:p>
        </p:txBody>
      </p:sp>
      <p:sp>
        <p:nvSpPr>
          <p:cNvPr id="4" name="Slide Number Placeholder 3">
            <a:extLst>
              <a:ext uri="{FF2B5EF4-FFF2-40B4-BE49-F238E27FC236}">
                <a16:creationId xmlns:a16="http://schemas.microsoft.com/office/drawing/2014/main" id="{45D9D304-197D-D28C-47A3-F050ED4CFEFD}"/>
              </a:ext>
            </a:extLst>
          </p:cNvPr>
          <p:cNvSpPr>
            <a:spLocks noGrp="1"/>
          </p:cNvSpPr>
          <p:nvPr>
            <p:ph type="sldNum" sz="quarter" idx="12"/>
          </p:nvPr>
        </p:nvSpPr>
        <p:spPr>
          <a:xfrm>
            <a:off x="8610600" y="6356350"/>
            <a:ext cx="2743200" cy="365125"/>
          </a:xfrm>
        </p:spPr>
        <p:txBody>
          <a:bodyPr>
            <a:normAutofit/>
          </a:bodyPr>
          <a:lstStyle/>
          <a:p>
            <a:fld id="{20F37917-FD3A-4669-9018-DA04BCDD3D75}" type="slidenum">
              <a:rPr lang="en-US" smtClean="0"/>
              <a:pPr/>
              <a:t>5</a:t>
            </a:fld>
            <a:endParaRPr lang="en-US"/>
          </a:p>
        </p:txBody>
      </p:sp>
      <p:pic>
        <p:nvPicPr>
          <p:cNvPr id="6" name="Picture 5" descr="Desks in empty classroom">
            <a:extLst>
              <a:ext uri="{FF2B5EF4-FFF2-40B4-BE49-F238E27FC236}">
                <a16:creationId xmlns:a16="http://schemas.microsoft.com/office/drawing/2014/main" id="{A1D5F13B-85D3-6647-C620-963D1004D32F}"/>
              </a:ext>
            </a:extLst>
          </p:cNvPr>
          <p:cNvPicPr>
            <a:picLocks noChangeAspect="1"/>
          </p:cNvPicPr>
          <p:nvPr/>
        </p:nvPicPr>
        <p:blipFill>
          <a:blip r:embed="rId2"/>
          <a:srcRect l="14074" r="10698"/>
          <a:stretch/>
        </p:blipFill>
        <p:spPr>
          <a:xfrm>
            <a:off x="654281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17" name="TextBox 16">
            <a:extLst>
              <a:ext uri="{FF2B5EF4-FFF2-40B4-BE49-F238E27FC236}">
                <a16:creationId xmlns:a16="http://schemas.microsoft.com/office/drawing/2014/main" id="{16C2857B-8A36-A115-3BF1-056D7D339333}"/>
              </a:ext>
            </a:extLst>
          </p:cNvPr>
          <p:cNvSpPr txBox="1"/>
          <p:nvPr/>
        </p:nvSpPr>
        <p:spPr>
          <a:xfrm>
            <a:off x="248338" y="4388316"/>
            <a:ext cx="7981262" cy="15696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sz="3200" b="1" i="1">
                <a:solidFill>
                  <a:srgbClr val="FF0000"/>
                </a:solidFill>
                <a:latin typeface="Ink Free" panose="03080402000500000000" pitchFamily="66" charset="0"/>
              </a:rPr>
              <a:t>As a &lt;role&gt; </a:t>
            </a:r>
            <a:br>
              <a:rPr lang="en-US" sz="3200" b="1" i="1">
                <a:solidFill>
                  <a:srgbClr val="FF0000"/>
                </a:solidFill>
                <a:latin typeface="Ink Free" panose="03080402000500000000" pitchFamily="66" charset="0"/>
              </a:rPr>
            </a:br>
            <a:r>
              <a:rPr lang="en-US" sz="3200" b="1" i="1">
                <a:solidFill>
                  <a:srgbClr val="FF0000"/>
                </a:solidFill>
                <a:latin typeface="Ink Free" panose="03080402000500000000" pitchFamily="66" charset="0"/>
              </a:rPr>
              <a:t>I want &lt;capability&gt; </a:t>
            </a:r>
          </a:p>
          <a:p>
            <a:r>
              <a:rPr lang="en-US" sz="3200" b="1" i="1">
                <a:solidFill>
                  <a:srgbClr val="FF0000"/>
                </a:solidFill>
                <a:latin typeface="Ink Free" panose="03080402000500000000" pitchFamily="66" charset="0"/>
              </a:rPr>
              <a:t>so that I can &lt;get some benefit&gt;</a:t>
            </a:r>
          </a:p>
        </p:txBody>
      </p:sp>
    </p:spTree>
    <p:extLst>
      <p:ext uri="{BB962C8B-B14F-4D97-AF65-F5344CB8AC3E}">
        <p14:creationId xmlns:p14="http://schemas.microsoft.com/office/powerpoint/2010/main" val="2373629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40A76719-B99C-FED3-AB8B-6CD70C81E060}"/>
              </a:ext>
            </a:extLst>
          </p:cNvPr>
          <p:cNvSpPr>
            <a:spLocks noGrp="1"/>
          </p:cNvSpPr>
          <p:nvPr>
            <p:ph type="title"/>
          </p:nvPr>
        </p:nvSpPr>
        <p:spPr>
          <a:xfrm>
            <a:off x="838200" y="18255"/>
            <a:ext cx="10515600" cy="1325563"/>
          </a:xfrm>
        </p:spPr>
        <p:txBody>
          <a:bodyPr/>
          <a:lstStyle/>
          <a:p>
            <a:r>
              <a:rPr lang="en-US" dirty="0"/>
              <a:t>Review: Conditions of Satisfaction</a:t>
            </a:r>
          </a:p>
        </p:txBody>
      </p:sp>
      <p:sp>
        <p:nvSpPr>
          <p:cNvPr id="3" name="Content Placeholder 2">
            <a:extLst>
              <a:ext uri="{FF2B5EF4-FFF2-40B4-BE49-F238E27FC236}">
                <a16:creationId xmlns:a16="http://schemas.microsoft.com/office/drawing/2014/main" id="{3C270DA0-CEDD-7D08-8774-EAEB8515E419}"/>
              </a:ext>
            </a:extLst>
          </p:cNvPr>
          <p:cNvSpPr>
            <a:spLocks noGrp="1"/>
          </p:cNvSpPr>
          <p:nvPr>
            <p:ph idx="1"/>
          </p:nvPr>
        </p:nvSpPr>
        <p:spPr>
          <a:xfrm>
            <a:off x="838199" y="1500188"/>
            <a:ext cx="8857129" cy="4351337"/>
          </a:xfrm>
        </p:spPr>
        <p:txBody>
          <a:bodyPr>
            <a:normAutofit/>
          </a:bodyPr>
          <a:lstStyle/>
          <a:p>
            <a:r>
              <a:rPr lang="en-US" dirty="0"/>
              <a:t>The college administrator can…</a:t>
            </a:r>
          </a:p>
          <a:p>
            <a:pPr lvl="1"/>
            <a:r>
              <a:rPr lang="en-US" dirty="0"/>
              <a:t>Access a persistent database of student records</a:t>
            </a:r>
          </a:p>
          <a:p>
            <a:pPr lvl="1"/>
            <a:r>
              <a:rPr lang="en-US" dirty="0"/>
              <a:t>Prevent unauthorized people from accessing or modifying the database</a:t>
            </a:r>
          </a:p>
          <a:p>
            <a:pPr lvl="1"/>
            <a:r>
              <a:rPr lang="en-US" dirty="0"/>
              <a:t>Add a new student to the database</a:t>
            </a:r>
          </a:p>
          <a:p>
            <a:pPr lvl="1"/>
            <a:r>
              <a:rPr lang="en-US" dirty="0"/>
              <a:t>Add a new student with the same name as an existing student.</a:t>
            </a:r>
          </a:p>
          <a:p>
            <a:pPr lvl="1"/>
            <a:r>
              <a:rPr lang="en-US" dirty="0"/>
              <a:t>Retrieve the transcript for a student</a:t>
            </a:r>
          </a:p>
          <a:p>
            <a:pPr lvl="1"/>
            <a:r>
              <a:rPr lang="en-US" dirty="0"/>
              <a:t>Delete a student from the database</a:t>
            </a:r>
          </a:p>
          <a:p>
            <a:pPr lvl="1"/>
            <a:r>
              <a:rPr lang="en-US" dirty="0"/>
              <a:t>Add a new grade for an existing student</a:t>
            </a:r>
          </a:p>
          <a:p>
            <a:pPr lvl="1"/>
            <a:r>
              <a:rPr lang="en-US" dirty="0"/>
              <a:t>Find out the grade that a student got in a course that they took</a:t>
            </a:r>
          </a:p>
          <a:p>
            <a:endParaRPr lang="en-US" dirty="0"/>
          </a:p>
        </p:txBody>
      </p:sp>
      <p:sp>
        <p:nvSpPr>
          <p:cNvPr id="4" name="Slide Number Placeholder 3">
            <a:extLst>
              <a:ext uri="{FF2B5EF4-FFF2-40B4-BE49-F238E27FC236}">
                <a16:creationId xmlns:a16="http://schemas.microsoft.com/office/drawing/2014/main" id="{78E266D1-9118-64E3-6ECA-ABE996CBECE0}"/>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6</a:t>
            </a:fld>
            <a:endParaRPr lang="en-US"/>
          </a:p>
        </p:txBody>
      </p:sp>
    </p:spTree>
    <p:extLst>
      <p:ext uri="{BB962C8B-B14F-4D97-AF65-F5344CB8AC3E}">
        <p14:creationId xmlns:p14="http://schemas.microsoft.com/office/powerpoint/2010/main" val="157421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58F72-C513-AC48-ADFF-E6E65E49D6DC}"/>
              </a:ext>
            </a:extLst>
          </p:cNvPr>
          <p:cNvSpPr>
            <a:spLocks noGrp="1"/>
          </p:cNvSpPr>
          <p:nvPr>
            <p:ph type="title"/>
          </p:nvPr>
        </p:nvSpPr>
        <p:spPr/>
        <p:txBody>
          <a:bodyPr>
            <a:normAutofit/>
          </a:bodyPr>
          <a:lstStyle/>
          <a:p>
            <a:r>
              <a:rPr lang="en-US" sz="3600" dirty="0"/>
              <a:t>Test Driven Development (TDD)</a:t>
            </a:r>
          </a:p>
        </p:txBody>
      </p:sp>
      <p:sp>
        <p:nvSpPr>
          <p:cNvPr id="3" name="Content Placeholder 2">
            <a:extLst>
              <a:ext uri="{FF2B5EF4-FFF2-40B4-BE49-F238E27FC236}">
                <a16:creationId xmlns:a16="http://schemas.microsoft.com/office/drawing/2014/main" id="{ADAB3463-9C3C-8346-A06A-BAD33DA43ABE}"/>
              </a:ext>
            </a:extLst>
          </p:cNvPr>
          <p:cNvSpPr>
            <a:spLocks noGrp="1"/>
          </p:cNvSpPr>
          <p:nvPr>
            <p:ph sz="half" idx="1"/>
          </p:nvPr>
        </p:nvSpPr>
        <p:spPr>
          <a:xfrm>
            <a:off x="838200" y="1825625"/>
            <a:ext cx="9284368" cy="4351338"/>
          </a:xfrm>
        </p:spPr>
        <p:txBody>
          <a:bodyPr>
            <a:normAutofit/>
          </a:bodyPr>
          <a:lstStyle/>
          <a:p>
            <a:r>
              <a:rPr lang="en-US" altLang="en-US" dirty="0"/>
              <a:t>Puts test specification as the critical design activity</a:t>
            </a:r>
          </a:p>
          <a:p>
            <a:pPr lvl="1"/>
            <a:r>
              <a:rPr lang="en-US" altLang="en-US" dirty="0"/>
              <a:t>Understands that deployment comes when the system passes testing </a:t>
            </a:r>
          </a:p>
          <a:p>
            <a:r>
              <a:rPr lang="en-US" altLang="en-US" dirty="0"/>
              <a:t>The act of defining tests requires a deep understanding of the problem</a:t>
            </a:r>
          </a:p>
          <a:p>
            <a:r>
              <a:rPr lang="en-US" altLang="en-US" dirty="0"/>
              <a:t>Clearly defines what success means</a:t>
            </a:r>
          </a:p>
          <a:p>
            <a:pPr lvl="1"/>
            <a:r>
              <a:rPr lang="en-US" altLang="en-US" dirty="0"/>
              <a:t>No more guesswork as to what “complete” means</a:t>
            </a:r>
          </a:p>
        </p:txBody>
      </p:sp>
      <p:sp>
        <p:nvSpPr>
          <p:cNvPr id="5" name="Slide Number Placeholder 4">
            <a:extLst>
              <a:ext uri="{FF2B5EF4-FFF2-40B4-BE49-F238E27FC236}">
                <a16:creationId xmlns:a16="http://schemas.microsoft.com/office/drawing/2014/main" id="{84BF218D-52FC-C947-8067-44F1E513C508}"/>
              </a:ext>
            </a:extLst>
          </p:cNvPr>
          <p:cNvSpPr>
            <a:spLocks noGrp="1"/>
          </p:cNvSpPr>
          <p:nvPr>
            <p:ph type="sldNum" sz="quarter" idx="12"/>
          </p:nvPr>
        </p:nvSpPr>
        <p:spPr/>
        <p:txBody>
          <a:bodyPr/>
          <a:lstStyle/>
          <a:p>
            <a:fld id="{20F37917-FD3A-4669-9018-DA04BCDD3D75}" type="slidenum">
              <a:rPr lang="en-US" smtClean="0"/>
              <a:t>7</a:t>
            </a:fld>
            <a:endParaRPr lang="en-US"/>
          </a:p>
        </p:txBody>
      </p:sp>
    </p:spTree>
    <p:extLst>
      <p:ext uri="{BB962C8B-B14F-4D97-AF65-F5344CB8AC3E}">
        <p14:creationId xmlns:p14="http://schemas.microsoft.com/office/powerpoint/2010/main" val="1104882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AB319D2-A26F-0955-A1EA-5E20C6DE8B51}"/>
              </a:ext>
            </a:extLst>
          </p:cNvPr>
          <p:cNvSpPr>
            <a:spLocks noGrp="1"/>
          </p:cNvSpPr>
          <p:nvPr>
            <p:ph type="title"/>
          </p:nvPr>
        </p:nvSpPr>
        <p:spPr/>
        <p:txBody>
          <a:bodyPr>
            <a:normAutofit/>
          </a:bodyPr>
          <a:lstStyle/>
          <a:p>
            <a:r>
              <a:rPr lang="en-US" sz="3600" dirty="0"/>
              <a:t>The TDD Cycle</a:t>
            </a:r>
          </a:p>
        </p:txBody>
      </p:sp>
      <p:sp>
        <p:nvSpPr>
          <p:cNvPr id="5" name="Slide Number Placeholder 4">
            <a:extLst>
              <a:ext uri="{FF2B5EF4-FFF2-40B4-BE49-F238E27FC236}">
                <a16:creationId xmlns:a16="http://schemas.microsoft.com/office/drawing/2014/main" id="{3844B684-8FB0-46B8-407B-6DBE8B851CE4}"/>
              </a:ext>
            </a:extLst>
          </p:cNvPr>
          <p:cNvSpPr>
            <a:spLocks noGrp="1"/>
          </p:cNvSpPr>
          <p:nvPr>
            <p:ph type="sldNum" sz="quarter" idx="12"/>
          </p:nvPr>
        </p:nvSpPr>
        <p:spPr/>
        <p:txBody>
          <a:bodyPr/>
          <a:lstStyle/>
          <a:p>
            <a:fld id="{20F37917-FD3A-4669-9018-DA04BCDD3D75}" type="slidenum">
              <a:rPr lang="en-US" smtClean="0"/>
              <a:t>8</a:t>
            </a:fld>
            <a:endParaRPr lang="en-US"/>
          </a:p>
        </p:txBody>
      </p:sp>
      <p:grpSp>
        <p:nvGrpSpPr>
          <p:cNvPr id="23" name="Group 22">
            <a:extLst>
              <a:ext uri="{FF2B5EF4-FFF2-40B4-BE49-F238E27FC236}">
                <a16:creationId xmlns:a16="http://schemas.microsoft.com/office/drawing/2014/main" id="{2F116E24-F2B5-D4ED-24D3-6802E0F42725}"/>
              </a:ext>
            </a:extLst>
          </p:cNvPr>
          <p:cNvGrpSpPr/>
          <p:nvPr/>
        </p:nvGrpSpPr>
        <p:grpSpPr>
          <a:xfrm>
            <a:off x="156796" y="2293785"/>
            <a:ext cx="11321493" cy="1904613"/>
            <a:chOff x="133350" y="1652027"/>
            <a:chExt cx="11321493" cy="1904613"/>
          </a:xfrm>
        </p:grpSpPr>
        <p:sp>
          <p:nvSpPr>
            <p:cNvPr id="9" name="Rectangle: Rounded Corners 8">
              <a:extLst>
                <a:ext uri="{FF2B5EF4-FFF2-40B4-BE49-F238E27FC236}">
                  <a16:creationId xmlns:a16="http://schemas.microsoft.com/office/drawing/2014/main" id="{9B7831DA-7020-B7A2-42AA-385F63B61815}"/>
                </a:ext>
              </a:extLst>
            </p:cNvPr>
            <p:cNvSpPr/>
            <p:nvPr/>
          </p:nvSpPr>
          <p:spPr>
            <a:xfrm>
              <a:off x="133350" y="2516734"/>
              <a:ext cx="2026024" cy="1039906"/>
            </a:xfrm>
            <a:prstGeom prst="roundRect">
              <a:avLst/>
            </a:prstGeom>
            <a:solidFill>
              <a:schemeClr val="bg2">
                <a:lumMod val="75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Satisfaction Conditions</a:t>
              </a:r>
            </a:p>
          </p:txBody>
        </p:sp>
        <p:sp>
          <p:nvSpPr>
            <p:cNvPr id="10" name="Rectangle: Rounded Corners 9">
              <a:extLst>
                <a:ext uri="{FF2B5EF4-FFF2-40B4-BE49-F238E27FC236}">
                  <a16:creationId xmlns:a16="http://schemas.microsoft.com/office/drawing/2014/main" id="{33196CED-8A44-EF6D-D876-156032EBBEE8}"/>
                </a:ext>
              </a:extLst>
            </p:cNvPr>
            <p:cNvSpPr/>
            <p:nvPr/>
          </p:nvSpPr>
          <p:spPr>
            <a:xfrm>
              <a:off x="6330330" y="2516734"/>
              <a:ext cx="2026024" cy="1039906"/>
            </a:xfrm>
            <a:prstGeom prst="roundRect">
              <a:avLst/>
            </a:prstGeom>
            <a:solidFill>
              <a:schemeClr val="accent6">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Executable Tests</a:t>
              </a:r>
            </a:p>
          </p:txBody>
        </p:sp>
        <p:sp>
          <p:nvSpPr>
            <p:cNvPr id="11" name="Rectangle: Rounded Corners 10">
              <a:extLst>
                <a:ext uri="{FF2B5EF4-FFF2-40B4-BE49-F238E27FC236}">
                  <a16:creationId xmlns:a16="http://schemas.microsoft.com/office/drawing/2014/main" id="{84F0FCC6-6459-4236-323A-E85C12EFE4DD}"/>
                </a:ext>
              </a:extLst>
            </p:cNvPr>
            <p:cNvSpPr/>
            <p:nvPr/>
          </p:nvSpPr>
          <p:spPr>
            <a:xfrm>
              <a:off x="3231840" y="2516734"/>
              <a:ext cx="2026024" cy="1039906"/>
            </a:xfrm>
            <a:prstGeom prst="roundRect">
              <a:avLst/>
            </a:prstGeom>
            <a:solidFill>
              <a:schemeClr val="accent4">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Testable Behaviors</a:t>
              </a:r>
            </a:p>
          </p:txBody>
        </p:sp>
        <p:sp>
          <p:nvSpPr>
            <p:cNvPr id="12" name="Rectangle: Rounded Corners 11">
              <a:extLst>
                <a:ext uri="{FF2B5EF4-FFF2-40B4-BE49-F238E27FC236}">
                  <a16:creationId xmlns:a16="http://schemas.microsoft.com/office/drawing/2014/main" id="{260C95F7-7FA1-4747-F1AD-CCDFD56F0AB7}"/>
                </a:ext>
              </a:extLst>
            </p:cNvPr>
            <p:cNvSpPr/>
            <p:nvPr/>
          </p:nvSpPr>
          <p:spPr>
            <a:xfrm>
              <a:off x="9428819" y="2516734"/>
              <a:ext cx="2026024" cy="1039906"/>
            </a:xfrm>
            <a:prstGeom prst="roundRect">
              <a:avLst/>
            </a:prstGeom>
            <a:solidFill>
              <a:srgbClr val="FF000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Executing Code</a:t>
              </a:r>
            </a:p>
          </p:txBody>
        </p:sp>
        <p:sp>
          <p:nvSpPr>
            <p:cNvPr id="14" name="Isosceles Triangle 13">
              <a:extLst>
                <a:ext uri="{FF2B5EF4-FFF2-40B4-BE49-F238E27FC236}">
                  <a16:creationId xmlns:a16="http://schemas.microsoft.com/office/drawing/2014/main" id="{3342E8EF-B25F-3293-0CA6-6FDD9F5C46F6}"/>
                </a:ext>
              </a:extLst>
            </p:cNvPr>
            <p:cNvSpPr/>
            <p:nvPr/>
          </p:nvSpPr>
          <p:spPr>
            <a:xfrm rot="5400000">
              <a:off x="2273639" y="2283026"/>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5" name="Isosceles Triangle 14">
              <a:extLst>
                <a:ext uri="{FF2B5EF4-FFF2-40B4-BE49-F238E27FC236}">
                  <a16:creationId xmlns:a16="http://schemas.microsoft.com/office/drawing/2014/main" id="{A83C0F02-4CC5-D865-60AE-8257CB593DD4}"/>
                </a:ext>
              </a:extLst>
            </p:cNvPr>
            <p:cNvSpPr/>
            <p:nvPr/>
          </p:nvSpPr>
          <p:spPr>
            <a:xfrm rot="5400000">
              <a:off x="5382134" y="2294750"/>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6" name="Isosceles Triangle 15">
              <a:extLst>
                <a:ext uri="{FF2B5EF4-FFF2-40B4-BE49-F238E27FC236}">
                  <a16:creationId xmlns:a16="http://schemas.microsoft.com/office/drawing/2014/main" id="{C6BA4CF9-F399-91D3-2918-527DA39DD679}"/>
                </a:ext>
              </a:extLst>
            </p:cNvPr>
            <p:cNvSpPr/>
            <p:nvPr/>
          </p:nvSpPr>
          <p:spPr>
            <a:xfrm rot="5400000">
              <a:off x="8470620" y="2704993"/>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7" name="TextBox 16">
              <a:extLst>
                <a:ext uri="{FF2B5EF4-FFF2-40B4-BE49-F238E27FC236}">
                  <a16:creationId xmlns:a16="http://schemas.microsoft.com/office/drawing/2014/main" id="{13D4DC05-CE8F-B921-4C9E-523FF6041D46}"/>
                </a:ext>
              </a:extLst>
            </p:cNvPr>
            <p:cNvSpPr txBox="1"/>
            <p:nvPr/>
          </p:nvSpPr>
          <p:spPr>
            <a:xfrm>
              <a:off x="1662890" y="1674908"/>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Analyze</a:t>
              </a:r>
            </a:p>
          </p:txBody>
        </p:sp>
        <p:sp>
          <p:nvSpPr>
            <p:cNvPr id="18" name="TextBox 17">
              <a:extLst>
                <a:ext uri="{FF2B5EF4-FFF2-40B4-BE49-F238E27FC236}">
                  <a16:creationId xmlns:a16="http://schemas.microsoft.com/office/drawing/2014/main" id="{DA422BAB-AEDC-38C5-4D18-19CA15FB1AA1}"/>
                </a:ext>
              </a:extLst>
            </p:cNvPr>
            <p:cNvSpPr txBox="1"/>
            <p:nvPr/>
          </p:nvSpPr>
          <p:spPr>
            <a:xfrm>
              <a:off x="4698722" y="1652027"/>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Design</a:t>
              </a:r>
            </a:p>
          </p:txBody>
        </p:sp>
        <p:sp>
          <p:nvSpPr>
            <p:cNvPr id="19" name="TextBox 18">
              <a:extLst>
                <a:ext uri="{FF2B5EF4-FFF2-40B4-BE49-F238E27FC236}">
                  <a16:creationId xmlns:a16="http://schemas.microsoft.com/office/drawing/2014/main" id="{86B8F8EC-EE8B-A7C1-6981-C99539FB2FFD}"/>
                </a:ext>
              </a:extLst>
            </p:cNvPr>
            <p:cNvSpPr txBox="1"/>
            <p:nvPr/>
          </p:nvSpPr>
          <p:spPr>
            <a:xfrm>
              <a:off x="7797212" y="1786330"/>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Code</a:t>
              </a:r>
            </a:p>
          </p:txBody>
        </p:sp>
      </p:grpSp>
      <p:grpSp>
        <p:nvGrpSpPr>
          <p:cNvPr id="4" name="Group 3">
            <a:extLst>
              <a:ext uri="{FF2B5EF4-FFF2-40B4-BE49-F238E27FC236}">
                <a16:creationId xmlns:a16="http://schemas.microsoft.com/office/drawing/2014/main" id="{C59F9F24-497B-1CE7-0A6F-C288F96138EF}"/>
              </a:ext>
            </a:extLst>
          </p:cNvPr>
          <p:cNvGrpSpPr/>
          <p:nvPr/>
        </p:nvGrpSpPr>
        <p:grpSpPr>
          <a:xfrm>
            <a:off x="1686135" y="3700308"/>
            <a:ext cx="2190750" cy="1620693"/>
            <a:chOff x="1694164" y="3678445"/>
            <a:chExt cx="2190750" cy="1620693"/>
          </a:xfrm>
        </p:grpSpPr>
        <p:sp>
          <p:nvSpPr>
            <p:cNvPr id="2" name="Isosceles Triangle 1">
              <a:extLst>
                <a:ext uri="{FF2B5EF4-FFF2-40B4-BE49-F238E27FC236}">
                  <a16:creationId xmlns:a16="http://schemas.microsoft.com/office/drawing/2014/main" id="{A33B838C-61F1-6E66-2C32-55F818AD0E10}"/>
                </a:ext>
              </a:extLst>
            </p:cNvPr>
            <p:cNvSpPr/>
            <p:nvPr/>
          </p:nvSpPr>
          <p:spPr>
            <a:xfrm rot="16200000">
              <a:off x="2295110" y="3768718"/>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3" name="TextBox 2">
              <a:extLst>
                <a:ext uri="{FF2B5EF4-FFF2-40B4-BE49-F238E27FC236}">
                  <a16:creationId xmlns:a16="http://schemas.microsoft.com/office/drawing/2014/main" id="{DD03D699-1893-08A9-0668-F007A4C01AB5}"/>
                </a:ext>
              </a:extLst>
            </p:cNvPr>
            <p:cNvSpPr txBox="1"/>
            <p:nvPr/>
          </p:nvSpPr>
          <p:spPr>
            <a:xfrm>
              <a:off x="1694164" y="4746688"/>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Negotiate</a:t>
              </a:r>
            </a:p>
          </p:txBody>
        </p:sp>
      </p:grpSp>
      <p:grpSp>
        <p:nvGrpSpPr>
          <p:cNvPr id="7" name="Group 6">
            <a:extLst>
              <a:ext uri="{FF2B5EF4-FFF2-40B4-BE49-F238E27FC236}">
                <a16:creationId xmlns:a16="http://schemas.microsoft.com/office/drawing/2014/main" id="{B592211C-69EF-1D54-C8A9-EEE08C02F687}"/>
              </a:ext>
            </a:extLst>
          </p:cNvPr>
          <p:cNvGrpSpPr/>
          <p:nvPr/>
        </p:nvGrpSpPr>
        <p:grpSpPr>
          <a:xfrm>
            <a:off x="4797844" y="3637260"/>
            <a:ext cx="2190750" cy="1620693"/>
            <a:chOff x="1694164" y="3678445"/>
            <a:chExt cx="2190750" cy="1620693"/>
          </a:xfrm>
        </p:grpSpPr>
        <p:sp>
          <p:nvSpPr>
            <p:cNvPr id="8" name="Isosceles Triangle 7">
              <a:extLst>
                <a:ext uri="{FF2B5EF4-FFF2-40B4-BE49-F238E27FC236}">
                  <a16:creationId xmlns:a16="http://schemas.microsoft.com/office/drawing/2014/main" id="{1B108B81-5762-9F41-4180-ADB169FF3D3E}"/>
                </a:ext>
              </a:extLst>
            </p:cNvPr>
            <p:cNvSpPr/>
            <p:nvPr/>
          </p:nvSpPr>
          <p:spPr>
            <a:xfrm rot="16200000">
              <a:off x="2295110" y="3768718"/>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3" name="TextBox 12">
              <a:extLst>
                <a:ext uri="{FF2B5EF4-FFF2-40B4-BE49-F238E27FC236}">
                  <a16:creationId xmlns:a16="http://schemas.microsoft.com/office/drawing/2014/main" id="{F979A1DA-6C9B-B2A8-7062-BAA4E6E12FD4}"/>
                </a:ext>
              </a:extLst>
            </p:cNvPr>
            <p:cNvSpPr txBox="1"/>
            <p:nvPr/>
          </p:nvSpPr>
          <p:spPr>
            <a:xfrm>
              <a:off x="1694164" y="4746688"/>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Negotiate</a:t>
              </a:r>
            </a:p>
          </p:txBody>
        </p:sp>
      </p:grpSp>
    </p:spTree>
    <p:extLst>
      <p:ext uri="{BB962C8B-B14F-4D97-AF65-F5344CB8AC3E}">
        <p14:creationId xmlns:p14="http://schemas.microsoft.com/office/powerpoint/2010/main" val="3191328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BC52A-7615-39A9-5EDC-3BEFE650AB26}"/>
              </a:ext>
            </a:extLst>
          </p:cNvPr>
          <p:cNvSpPr>
            <a:spLocks noGrp="1"/>
          </p:cNvSpPr>
          <p:nvPr>
            <p:ph type="title"/>
          </p:nvPr>
        </p:nvSpPr>
        <p:spPr/>
        <p:txBody>
          <a:bodyPr/>
          <a:lstStyle/>
          <a:p>
            <a:r>
              <a:rPr lang="en-US" dirty="0"/>
              <a:t>Analyze and Negotiate</a:t>
            </a:r>
          </a:p>
        </p:txBody>
      </p:sp>
      <p:sp>
        <p:nvSpPr>
          <p:cNvPr id="7" name="Content Placeholder 6">
            <a:extLst>
              <a:ext uri="{FF2B5EF4-FFF2-40B4-BE49-F238E27FC236}">
                <a16:creationId xmlns:a16="http://schemas.microsoft.com/office/drawing/2014/main" id="{3CF9B7E7-B6E7-7CC0-67E1-B9FCB0F57242}"/>
              </a:ext>
            </a:extLst>
          </p:cNvPr>
          <p:cNvSpPr>
            <a:spLocks noGrp="1"/>
          </p:cNvSpPr>
          <p:nvPr>
            <p:ph idx="1"/>
          </p:nvPr>
        </p:nvSpPr>
        <p:spPr/>
        <p:txBody>
          <a:bodyPr/>
          <a:lstStyle/>
          <a:p>
            <a:r>
              <a:rPr lang="en-US" dirty="0"/>
              <a:t>Analyze:</a:t>
            </a:r>
          </a:p>
          <a:p>
            <a:pPr lvl="1"/>
            <a:r>
              <a:rPr lang="en-US" dirty="0"/>
              <a:t>how does the client want the functionality to be delivered?</a:t>
            </a:r>
          </a:p>
          <a:p>
            <a:pPr lvl="1"/>
            <a:r>
              <a:rPr lang="en-US" dirty="0"/>
              <a:t>what ambiguities can you find that might make a difference to the client?</a:t>
            </a:r>
          </a:p>
          <a:p>
            <a:r>
              <a:rPr lang="en-US" dirty="0"/>
              <a:t>Negotiate</a:t>
            </a:r>
          </a:p>
          <a:p>
            <a:pPr lvl="1"/>
            <a:r>
              <a:rPr lang="en-US" dirty="0"/>
              <a:t>discuss these with the client and resolve the differences</a:t>
            </a:r>
          </a:p>
        </p:txBody>
      </p:sp>
      <p:sp>
        <p:nvSpPr>
          <p:cNvPr id="3" name="Slide Number Placeholder 2">
            <a:extLst>
              <a:ext uri="{FF2B5EF4-FFF2-40B4-BE49-F238E27FC236}">
                <a16:creationId xmlns:a16="http://schemas.microsoft.com/office/drawing/2014/main" id="{AB98BA92-5EF3-F023-F96D-58B7552E091A}"/>
              </a:ext>
            </a:extLst>
          </p:cNvPr>
          <p:cNvSpPr>
            <a:spLocks noGrp="1"/>
          </p:cNvSpPr>
          <p:nvPr>
            <p:ph type="sldNum" sz="quarter" idx="12"/>
          </p:nvPr>
        </p:nvSpPr>
        <p:spPr/>
        <p:txBody>
          <a:bodyPr/>
          <a:lstStyle/>
          <a:p>
            <a:fld id="{20F37917-FD3A-4669-9018-DA04BCDD3D75}" type="slidenum">
              <a:rPr lang="en-US" smtClean="0"/>
              <a:t>9</a:t>
            </a:fld>
            <a:endParaRPr lang="en-US"/>
          </a:p>
        </p:txBody>
      </p:sp>
    </p:spTree>
    <p:extLst>
      <p:ext uri="{BB962C8B-B14F-4D97-AF65-F5344CB8AC3E}">
        <p14:creationId xmlns:p14="http://schemas.microsoft.com/office/powerpoint/2010/main" val="29771322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lumMod val="20000"/>
            <a:lumOff val="80000"/>
          </a:schemeClr>
        </a:solidFill>
        <a:ln>
          <a:solidFill>
            <a:srgbClr val="0070C0"/>
          </a:solidFill>
        </a:ln>
      </a:spPr>
      <a:bodyPr rtlCol="0" anchor="ctr"/>
      <a:lstStyle>
        <a:defPPr algn="l">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arrow" w="lg" len="lg"/>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l">
          <a:defRPr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7893ce20-a697-4fd6-a4da-14011f6a471d}" enabled="1" method="Standard" siteId="{a8eec281-aaa3-4dae-ac9b-9a398b9215e7}" contentBits="0" removed="0"/>
</clbl:labelList>
</file>

<file path=docProps/app.xml><?xml version="1.0" encoding="utf-8"?>
<Properties xmlns="http://schemas.openxmlformats.org/officeDocument/2006/extended-properties" xmlns:vt="http://schemas.openxmlformats.org/officeDocument/2006/docPropsVTypes">
  <TotalTime>23348</TotalTime>
  <Words>3709</Words>
  <Application>Microsoft Office PowerPoint</Application>
  <PresentationFormat>Widescreen</PresentationFormat>
  <Paragraphs>429</Paragraphs>
  <Slides>28</Slides>
  <Notes>25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Verdana</vt:lpstr>
      <vt:lpstr>Consolas</vt:lpstr>
      <vt:lpstr>Helvetica Neue</vt:lpstr>
      <vt:lpstr>Ink Free</vt:lpstr>
      <vt:lpstr>Wingdings</vt:lpstr>
      <vt:lpstr>Calibri</vt:lpstr>
      <vt:lpstr>Office Theme</vt:lpstr>
      <vt:lpstr>CS 4530: Fundamentals of Software Engineering Module 2.2: Test-Driven Development</vt:lpstr>
      <vt:lpstr>Learning Goals for this Lesson</vt:lpstr>
      <vt:lpstr>Non-Goals for this Lesson</vt:lpstr>
      <vt:lpstr>Test-Driven Development</vt:lpstr>
      <vt:lpstr>Review: User Stories</vt:lpstr>
      <vt:lpstr>Review: Conditions of Satisfaction</vt:lpstr>
      <vt:lpstr>Test Driven Development (TDD)</vt:lpstr>
      <vt:lpstr>The TDD Cycle</vt:lpstr>
      <vt:lpstr>Analyze and Negotiate</vt:lpstr>
      <vt:lpstr>Design and Negotiate</vt:lpstr>
      <vt:lpstr>First negotiation: what are we going to test?</vt:lpstr>
      <vt:lpstr>Analyze/Negotiate: what data do we need to worry about?</vt:lpstr>
      <vt:lpstr>Now we can design the interface we are going to test.</vt:lpstr>
      <vt:lpstr>Analyzing CoS to get testable behaviors</vt:lpstr>
      <vt:lpstr>To run the tests, we'll need to design the data in a little more detail</vt:lpstr>
      <vt:lpstr>The tiniest introduction to Vitest</vt:lpstr>
      <vt:lpstr>You can run tests from the command line</vt:lpstr>
      <vt:lpstr>Now we can start writing tests</vt:lpstr>
      <vt:lpstr>Most tests are written in AAA Pattern: Assemble/Act/Assess</vt:lpstr>
      <vt:lpstr>Turn each testable behavior into one or more tests</vt:lpstr>
      <vt:lpstr>Tests from Testable Behaviors (2)</vt:lpstr>
      <vt:lpstr>Tests from testable behaviors (4)</vt:lpstr>
      <vt:lpstr>Tests from testable behaviors (5)</vt:lpstr>
      <vt:lpstr>Now we can write some code</vt:lpstr>
      <vt:lpstr>Code (2)</vt:lpstr>
      <vt:lpstr>A quick word about cleanup</vt:lpstr>
      <vt:lpstr>Review: Here is the process we followed</vt:lpstr>
      <vt:lpstr>Review: CoS to testable behaviors to TDD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4530: Fundamentals of Software Engineering  Module 2: From Requirements to Code: Test-Driven Development</dc:title>
  <dc:creator>Mitchell Wand</dc:creator>
  <cp:lastModifiedBy>Bhutta, Adeel</cp:lastModifiedBy>
  <cp:revision>240</cp:revision>
  <dcterms:created xsi:type="dcterms:W3CDTF">2021-01-07T15:19:22Z</dcterms:created>
  <dcterms:modified xsi:type="dcterms:W3CDTF">2026-04-16T00:38:15Z</dcterms:modified>
</cp:coreProperties>
</file>